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Lst>
  <p:notesMasterIdLst>
    <p:notesMasterId r:id="rId13"/>
  </p:notesMasterIdLst>
  <p:sldIdLst>
    <p:sldId id="256" r:id="rId3"/>
    <p:sldId id="257" r:id="rId4"/>
    <p:sldId id="258" r:id="rId5"/>
    <p:sldId id="270" r:id="rId6"/>
    <p:sldId id="271" r:id="rId7"/>
    <p:sldId id="272" r:id="rId8"/>
    <p:sldId id="264" r:id="rId9"/>
    <p:sldId id="267" r:id="rId10"/>
    <p:sldId id="273" r:id="rId11"/>
    <p:sldId id="260" r:id="rId12"/>
  </p:sldIdLst>
  <p:sldSz cx="9144000" cy="5143500" type="screen16x9"/>
  <p:notesSz cx="6858000" cy="9144000"/>
  <p:defaultText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51" autoAdjust="0"/>
  </p:normalViewPr>
  <p:slideViewPr>
    <p:cSldViewPr>
      <p:cViewPr varScale="1">
        <p:scale>
          <a:sx n="120" d="100"/>
          <a:sy n="120" d="100"/>
        </p:scale>
        <p:origin x="1344"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mtClean="0"/>
              <a:t>NIFC Wildfire Acres (1983-2018)</a:t>
            </a:r>
            <a:endParaRPr lang="en-US"/>
          </a:p>
        </c:rich>
      </c:tx>
      <c:layout>
        <c:manualLayout>
          <c:xMode val="edge"/>
          <c:yMode val="edge"/>
          <c:x val="0.21004307199849365"/>
          <c:y val="3.2899750315936907E-2"/>
        </c:manualLayout>
      </c:layout>
      <c:overlay val="0"/>
      <c:spPr>
        <a:noFill/>
        <a:ln>
          <a:noFill/>
        </a:ln>
        <a:effectLst/>
      </c:spPr>
    </c:title>
    <c:autoTitleDeleted val="0"/>
    <c:plotArea>
      <c:layout>
        <c:manualLayout>
          <c:layoutTarget val="inner"/>
          <c:xMode val="edge"/>
          <c:yMode val="edge"/>
          <c:x val="0.20482853578741733"/>
          <c:y val="0.22530845674697461"/>
          <c:w val="0.75407065690681851"/>
          <c:h val="0.48227666272186293"/>
        </c:manualLayout>
      </c:layout>
      <c:barChart>
        <c:barDir val="col"/>
        <c:grouping val="clustered"/>
        <c:varyColors val="0"/>
        <c:ser>
          <c:idx val="0"/>
          <c:order val="0"/>
          <c:tx>
            <c:strRef>
              <c:f>Sheet1!$D$2</c:f>
              <c:strCache>
                <c:ptCount val="1"/>
                <c:pt idx="0">
                  <c:v>Acres</c:v>
                </c:pt>
              </c:strCache>
            </c:strRef>
          </c:tx>
          <c:spPr>
            <a:solidFill>
              <a:schemeClr val="accent1"/>
            </a:solidFill>
            <a:ln>
              <a:noFill/>
            </a:ln>
            <a:effectLst/>
          </c:spPr>
          <c:invertIfNegative val="0"/>
          <c:cat>
            <c:numRef>
              <c:f>Sheet1!$B$3:$B$38</c:f>
              <c:numCache>
                <c:formatCode>General</c:formatCode>
                <c:ptCount val="36"/>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numCache>
            </c:numRef>
          </c:cat>
          <c:val>
            <c:numRef>
              <c:f>Sheet1!$D$3:$D$38</c:f>
              <c:numCache>
                <c:formatCode>#,##0</c:formatCode>
                <c:ptCount val="36"/>
                <c:pt idx="0">
                  <c:v>1323666</c:v>
                </c:pt>
                <c:pt idx="1">
                  <c:v>1148409</c:v>
                </c:pt>
                <c:pt idx="2">
                  <c:v>2896147</c:v>
                </c:pt>
                <c:pt idx="3">
                  <c:v>2719162</c:v>
                </c:pt>
                <c:pt idx="4">
                  <c:v>2447296</c:v>
                </c:pt>
                <c:pt idx="5">
                  <c:v>5009290</c:v>
                </c:pt>
                <c:pt idx="6">
                  <c:v>1827310</c:v>
                </c:pt>
                <c:pt idx="7">
                  <c:v>4621621</c:v>
                </c:pt>
                <c:pt idx="8">
                  <c:v>2953578</c:v>
                </c:pt>
                <c:pt idx="9">
                  <c:v>2069929</c:v>
                </c:pt>
                <c:pt idx="10">
                  <c:v>1797574</c:v>
                </c:pt>
                <c:pt idx="11">
                  <c:v>4073579</c:v>
                </c:pt>
                <c:pt idx="12">
                  <c:v>1840546</c:v>
                </c:pt>
                <c:pt idx="13">
                  <c:v>6065998</c:v>
                </c:pt>
                <c:pt idx="14">
                  <c:v>2856959</c:v>
                </c:pt>
                <c:pt idx="15">
                  <c:v>1329704</c:v>
                </c:pt>
                <c:pt idx="16">
                  <c:v>5626093</c:v>
                </c:pt>
                <c:pt idx="17">
                  <c:v>7393493</c:v>
                </c:pt>
                <c:pt idx="18">
                  <c:v>3570911</c:v>
                </c:pt>
                <c:pt idx="19">
                  <c:v>7184712</c:v>
                </c:pt>
                <c:pt idx="20">
                  <c:v>3960842</c:v>
                </c:pt>
                <c:pt idx="21">
                  <c:v>8097880</c:v>
                </c:pt>
                <c:pt idx="22">
                  <c:v>8689389</c:v>
                </c:pt>
                <c:pt idx="23">
                  <c:v>9873745</c:v>
                </c:pt>
                <c:pt idx="24">
                  <c:v>9328045</c:v>
                </c:pt>
                <c:pt idx="25">
                  <c:v>5292468</c:v>
                </c:pt>
                <c:pt idx="26">
                  <c:v>5921786</c:v>
                </c:pt>
                <c:pt idx="27">
                  <c:v>3422724</c:v>
                </c:pt>
                <c:pt idx="28">
                  <c:v>8711367</c:v>
                </c:pt>
                <c:pt idx="29">
                  <c:v>9326238</c:v>
                </c:pt>
                <c:pt idx="30">
                  <c:v>4319546</c:v>
                </c:pt>
                <c:pt idx="31">
                  <c:v>3595613</c:v>
                </c:pt>
                <c:pt idx="32">
                  <c:v>10125149</c:v>
                </c:pt>
                <c:pt idx="33">
                  <c:v>5509995</c:v>
                </c:pt>
                <c:pt idx="34">
                  <c:v>10026086</c:v>
                </c:pt>
                <c:pt idx="35">
                  <c:v>8767492</c:v>
                </c:pt>
              </c:numCache>
            </c:numRef>
          </c:val>
          <c:extLst>
            <c:ext xmlns:c16="http://schemas.microsoft.com/office/drawing/2014/chart" uri="{C3380CC4-5D6E-409C-BE32-E72D297353CC}">
              <c16:uniqueId val="{00000000-49B7-E941-9C40-B112FCC202D7}"/>
            </c:ext>
          </c:extLst>
        </c:ser>
        <c:dLbls>
          <c:showLegendKey val="0"/>
          <c:showVal val="0"/>
          <c:showCatName val="0"/>
          <c:showSerName val="0"/>
          <c:showPercent val="0"/>
          <c:showBubbleSize val="0"/>
        </c:dLbls>
        <c:gapWidth val="219"/>
        <c:overlap val="-27"/>
        <c:axId val="139745792"/>
        <c:axId val="174194688"/>
      </c:barChart>
      <c:catAx>
        <c:axId val="13974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194688"/>
        <c:crosses val="autoZero"/>
        <c:auto val="1"/>
        <c:lblAlgn val="ctr"/>
        <c:lblOffset val="100"/>
        <c:noMultiLvlLbl val="0"/>
      </c:catAx>
      <c:valAx>
        <c:axId val="174194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745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141B2-8E24-4CC1-B682-61531F0337A1}" type="datetimeFigureOut">
              <a:rPr lang="en-US" smtClean="0"/>
              <a:t>6/19/2019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A9051-C381-4D4B-B336-349D6B667D1F}" type="slidenum">
              <a:rPr lang="en-US" smtClean="0"/>
              <a:t>‹#›</a:t>
            </a:fld>
            <a:endParaRPr lang="en-US"/>
          </a:p>
        </p:txBody>
      </p:sp>
    </p:spTree>
    <p:extLst>
      <p:ext uri="{BB962C8B-B14F-4D97-AF65-F5344CB8AC3E}">
        <p14:creationId xmlns:p14="http://schemas.microsoft.com/office/powerpoint/2010/main" val="1244933322"/>
      </p:ext>
    </p:extLst>
  </p:cSld>
  <p:clrMap bg1="lt1" tx1="dk1" bg2="lt2" tx2="dk2" accent1="accent1" accent2="accent2" accent3="accent3" accent4="accent4" accent5="accent5" accent6="accent6" hlink="hlink" folHlink="folHlink"/>
  <p:notesStyle>
    <a:lvl1pPr marL="0" algn="l" defTabSz="914243" rtl="0" eaLnBrk="1" latinLnBrk="0" hangingPunct="1">
      <a:defRPr sz="1200" kern="1200">
        <a:solidFill>
          <a:schemeClr val="tx1"/>
        </a:solidFill>
        <a:latin typeface="+mn-lt"/>
        <a:ea typeface="+mn-ea"/>
        <a:cs typeface="+mn-cs"/>
      </a:defRPr>
    </a:lvl1pPr>
    <a:lvl2pPr marL="457118" algn="l" defTabSz="914243" rtl="0" eaLnBrk="1" latinLnBrk="0" hangingPunct="1">
      <a:defRPr sz="1200" kern="1200">
        <a:solidFill>
          <a:schemeClr val="tx1"/>
        </a:solidFill>
        <a:latin typeface="+mn-lt"/>
        <a:ea typeface="+mn-ea"/>
        <a:cs typeface="+mn-cs"/>
      </a:defRPr>
    </a:lvl2pPr>
    <a:lvl3pPr marL="914243" algn="l" defTabSz="914243" rtl="0" eaLnBrk="1" latinLnBrk="0" hangingPunct="1">
      <a:defRPr sz="1200" kern="1200">
        <a:solidFill>
          <a:schemeClr val="tx1"/>
        </a:solidFill>
        <a:latin typeface="+mn-lt"/>
        <a:ea typeface="+mn-ea"/>
        <a:cs typeface="+mn-cs"/>
      </a:defRPr>
    </a:lvl3pPr>
    <a:lvl4pPr marL="1371362" algn="l" defTabSz="914243" rtl="0" eaLnBrk="1" latinLnBrk="0" hangingPunct="1">
      <a:defRPr sz="1200" kern="1200">
        <a:solidFill>
          <a:schemeClr val="tx1"/>
        </a:solidFill>
        <a:latin typeface="+mn-lt"/>
        <a:ea typeface="+mn-ea"/>
        <a:cs typeface="+mn-cs"/>
      </a:defRPr>
    </a:lvl4pPr>
    <a:lvl5pPr marL="1828484" algn="l" defTabSz="914243" rtl="0" eaLnBrk="1" latinLnBrk="0" hangingPunct="1">
      <a:defRPr sz="1200" kern="1200">
        <a:solidFill>
          <a:schemeClr val="tx1"/>
        </a:solidFill>
        <a:latin typeface="+mn-lt"/>
        <a:ea typeface="+mn-ea"/>
        <a:cs typeface="+mn-cs"/>
      </a:defRPr>
    </a:lvl5pPr>
    <a:lvl6pPr marL="2285601" algn="l" defTabSz="914243" rtl="0" eaLnBrk="1" latinLnBrk="0" hangingPunct="1">
      <a:defRPr sz="1200" kern="1200">
        <a:solidFill>
          <a:schemeClr val="tx1"/>
        </a:solidFill>
        <a:latin typeface="+mn-lt"/>
        <a:ea typeface="+mn-ea"/>
        <a:cs typeface="+mn-cs"/>
      </a:defRPr>
    </a:lvl6pPr>
    <a:lvl7pPr marL="2742719" algn="l" defTabSz="914243" rtl="0" eaLnBrk="1" latinLnBrk="0" hangingPunct="1">
      <a:defRPr sz="1200" kern="1200">
        <a:solidFill>
          <a:schemeClr val="tx1"/>
        </a:solidFill>
        <a:latin typeface="+mn-lt"/>
        <a:ea typeface="+mn-ea"/>
        <a:cs typeface="+mn-cs"/>
      </a:defRPr>
    </a:lvl7pPr>
    <a:lvl8pPr marL="3199840" algn="l" defTabSz="914243" rtl="0" eaLnBrk="1" latinLnBrk="0" hangingPunct="1">
      <a:defRPr sz="1200" kern="1200">
        <a:solidFill>
          <a:schemeClr val="tx1"/>
        </a:solidFill>
        <a:latin typeface="+mn-lt"/>
        <a:ea typeface="+mn-ea"/>
        <a:cs typeface="+mn-cs"/>
      </a:defRPr>
    </a:lvl8pPr>
    <a:lvl9pPr marL="3656960" algn="l" defTabSz="9142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 Instead of building</a:t>
            </a:r>
            <a:r>
              <a:rPr lang="en-US" baseline="0" smtClean="0"/>
              <a:t> baseline inventory from actual fire inventories (which are incomplete), Air Sciences built an inventory based on the frequency of fires within a given area. These area-frequency curves, when calculated for Bailey’s ecoregions of the US, essentially characterize differing fire regimes based on historical fire frequency, vegetation, landscape, fire weather, and climate. From this basis, an activity dataset can be built that allocates fires across burnable area according to physical, seasonal, and historical processes. The method also introduces a measure of stochasticity, by integrating the probablity of a fire of a certain size occurring at a particular time and location to the allocation process.</a:t>
            </a:r>
            <a:endParaRPr lang="en-US"/>
          </a:p>
        </p:txBody>
      </p:sp>
      <p:sp>
        <p:nvSpPr>
          <p:cNvPr id="4" name="Slide Number Placeholder 3"/>
          <p:cNvSpPr>
            <a:spLocks noGrp="1"/>
          </p:cNvSpPr>
          <p:nvPr>
            <p:ph type="sldNum" sz="quarter" idx="10"/>
          </p:nvPr>
        </p:nvSpPr>
        <p:spPr/>
        <p:txBody>
          <a:bodyPr/>
          <a:lstStyle/>
          <a:p>
            <a:fld id="{E50A9051-C381-4D4B-B336-349D6B667D1F}" type="slidenum">
              <a:rPr lang="en-US" smtClean="0"/>
              <a:t>7</a:t>
            </a:fld>
            <a:endParaRPr lang="en-US"/>
          </a:p>
        </p:txBody>
      </p:sp>
    </p:spTree>
    <p:extLst>
      <p:ext uri="{BB962C8B-B14F-4D97-AF65-F5344CB8AC3E}">
        <p14:creationId xmlns:p14="http://schemas.microsoft.com/office/powerpoint/2010/main" val="126294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0A9051-C381-4D4B-B336-349D6B667D1F}" type="slidenum">
              <a:rPr lang="en-US" smtClean="0"/>
              <a:t>8</a:t>
            </a:fld>
            <a:endParaRPr lang="en-US"/>
          </a:p>
        </p:txBody>
      </p:sp>
    </p:spTree>
    <p:extLst>
      <p:ext uri="{BB962C8B-B14F-4D97-AF65-F5344CB8AC3E}">
        <p14:creationId xmlns:p14="http://schemas.microsoft.com/office/powerpoint/2010/main" val="185207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A9051-C381-4D4B-B336-349D6B667D1F}" type="slidenum">
              <a:rPr lang="en-US" smtClean="0"/>
              <a:t>9</a:t>
            </a:fld>
            <a:endParaRPr lang="en-US"/>
          </a:p>
        </p:txBody>
      </p:sp>
    </p:spTree>
    <p:extLst>
      <p:ext uri="{BB962C8B-B14F-4D97-AF65-F5344CB8AC3E}">
        <p14:creationId xmlns:p14="http://schemas.microsoft.com/office/powerpoint/2010/main" val="153756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Subtitle 2"/>
          <p:cNvSpPr txBox="1">
            <a:spLocks/>
          </p:cNvSpPr>
          <p:nvPr/>
        </p:nvSpPr>
        <p:spPr>
          <a:xfrm>
            <a:off x="1219200" y="1314450"/>
            <a:ext cx="6400800" cy="2400300"/>
          </a:xfrm>
          <a:prstGeom prst="rect">
            <a:avLst/>
          </a:prstGeom>
        </p:spPr>
        <p:txBody>
          <a:bodyPr vert="horz" lIns="91426" tIns="45713" rIns="91426" bIns="45713" rtlCol="0">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000" i="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258"/>
            <a:ext cx="9271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2848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Subtitle 2"/>
          <p:cNvSpPr txBox="1">
            <a:spLocks/>
          </p:cNvSpPr>
          <p:nvPr/>
        </p:nvSpPr>
        <p:spPr>
          <a:xfrm>
            <a:off x="1219200" y="1314450"/>
            <a:ext cx="6400800" cy="2400300"/>
          </a:xfrm>
          <a:prstGeom prst="rect">
            <a:avLst/>
          </a:prstGeom>
        </p:spPr>
        <p:txBody>
          <a:bodyPr vert="horz" lIns="91440" tIns="45720" rIns="91440" bIns="45720" rtlCol="0">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000" i="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250"/>
            <a:ext cx="9271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2848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p:nvGrpSpPr>
        <p:grpSpPr>
          <a:xfrm>
            <a:off x="-609600" y="4667607"/>
            <a:ext cx="9635172" cy="425529"/>
            <a:chOff x="-609600" y="6223476"/>
            <a:chExt cx="9635172" cy="567372"/>
          </a:xfrm>
        </p:grpSpPr>
        <p:sp>
          <p:nvSpPr>
            <p:cNvPr id="7" name="Footer Placeholder 4"/>
            <p:cNvSpPr txBox="1">
              <a:spLocks/>
            </p:cNvSpPr>
            <p:nvPr userDrawn="1"/>
          </p:nvSpPr>
          <p:spPr>
            <a:xfrm>
              <a:off x="-609600" y="6324600"/>
              <a:ext cx="9144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Idaho Department of Environmental Quality</a:t>
              </a:r>
              <a:endParaRPr lang="en-US" dirty="0">
                <a:solidFill>
                  <a:schemeClr val="bg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223476"/>
              <a:ext cx="567372" cy="567372"/>
            </a:xfrm>
            <a:prstGeom prst="rect">
              <a:avLst/>
            </a:prstGeom>
          </p:spPr>
        </p:pic>
        <p:cxnSp>
          <p:nvCxnSpPr>
            <p:cNvPr id="12" name="Straight Connector 11"/>
            <p:cNvCxnSpPr/>
            <p:nvPr userDrawn="1"/>
          </p:nvCxnSpPr>
          <p:spPr>
            <a:xfrm flipH="1">
              <a:off x="-152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27061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left log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grpSp>
        <p:nvGrpSpPr>
          <p:cNvPr id="17" name="Group 16"/>
          <p:cNvGrpSpPr/>
          <p:nvPr/>
        </p:nvGrpSpPr>
        <p:grpSpPr>
          <a:xfrm>
            <a:off x="152400" y="4667607"/>
            <a:ext cx="9220200" cy="425529"/>
            <a:chOff x="152400" y="6223476"/>
            <a:chExt cx="9220200" cy="567372"/>
          </a:xfrm>
        </p:grpSpPr>
        <p:sp>
          <p:nvSpPr>
            <p:cNvPr id="18" name="Footer Placeholder 4"/>
            <p:cNvSpPr txBox="1">
              <a:spLocks/>
            </p:cNvSpPr>
            <p:nvPr userDrawn="1"/>
          </p:nvSpPr>
          <p:spPr>
            <a:xfrm>
              <a:off x="679704" y="6324600"/>
              <a:ext cx="4572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bg1"/>
                  </a:solidFill>
                </a:rPr>
                <a:t>Idaho Department of Environmental Quality</a:t>
              </a:r>
              <a:endParaRPr lang="en-US" dirty="0">
                <a:solidFill>
                  <a:schemeClr val="bg1"/>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223476"/>
              <a:ext cx="567372" cy="567372"/>
            </a:xfrm>
            <a:prstGeom prst="rect">
              <a:avLst/>
            </a:prstGeom>
          </p:spPr>
        </p:pic>
        <p:cxnSp>
          <p:nvCxnSpPr>
            <p:cNvPr id="20" name="Straight Connector 19"/>
            <p:cNvCxnSpPr/>
            <p:nvPr userDrawn="1"/>
          </p:nvCxnSpPr>
          <p:spPr>
            <a:xfrm flipH="1">
              <a:off x="4724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642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right log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grpSp>
        <p:nvGrpSpPr>
          <p:cNvPr id="18" name="Group 17"/>
          <p:cNvGrpSpPr/>
          <p:nvPr/>
        </p:nvGrpSpPr>
        <p:grpSpPr>
          <a:xfrm>
            <a:off x="-609600" y="4667607"/>
            <a:ext cx="9635172" cy="425529"/>
            <a:chOff x="-609600" y="6223476"/>
            <a:chExt cx="9635172" cy="567372"/>
          </a:xfrm>
        </p:grpSpPr>
        <p:sp>
          <p:nvSpPr>
            <p:cNvPr id="19" name="Footer Placeholder 4"/>
            <p:cNvSpPr txBox="1">
              <a:spLocks/>
            </p:cNvSpPr>
            <p:nvPr userDrawn="1"/>
          </p:nvSpPr>
          <p:spPr>
            <a:xfrm>
              <a:off x="-609600" y="6324600"/>
              <a:ext cx="9144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Idaho Department of Environmental Quality</a:t>
              </a:r>
              <a:endParaRPr lang="en-US" dirty="0">
                <a:solidFill>
                  <a:schemeClr val="bg1"/>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223476"/>
              <a:ext cx="567372" cy="567372"/>
            </a:xfrm>
            <a:prstGeom prst="rect">
              <a:avLst/>
            </a:prstGeom>
          </p:spPr>
        </p:pic>
        <p:cxnSp>
          <p:nvCxnSpPr>
            <p:cNvPr id="21" name="Straight Connector 20"/>
            <p:cNvCxnSpPr/>
            <p:nvPr userDrawn="1"/>
          </p:nvCxnSpPr>
          <p:spPr>
            <a:xfrm flipH="1">
              <a:off x="-152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61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logo">
    <p:spTree>
      <p:nvGrpSpPr>
        <p:cNvPr id="1" name=""/>
        <p:cNvGrpSpPr/>
        <p:nvPr/>
      </p:nvGrpSpPr>
      <p:grpSpPr>
        <a:xfrm>
          <a:off x="0" y="0"/>
          <a:ext cx="0" cy="0"/>
          <a:chOff x="0" y="0"/>
          <a:chExt cx="0" cy="0"/>
        </a:xfrm>
      </p:grpSpPr>
      <p:sp>
        <p:nvSpPr>
          <p:cNvPr id="8"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p:nvGrpSpPr>
        <p:grpSpPr>
          <a:xfrm>
            <a:off x="-609600" y="4667607"/>
            <a:ext cx="9635172" cy="425529"/>
            <a:chOff x="-609600" y="6223476"/>
            <a:chExt cx="9635172" cy="567372"/>
          </a:xfrm>
        </p:grpSpPr>
        <p:sp>
          <p:nvSpPr>
            <p:cNvPr id="11" name="Footer Placeholder 4"/>
            <p:cNvSpPr txBox="1">
              <a:spLocks/>
            </p:cNvSpPr>
            <p:nvPr userDrawn="1"/>
          </p:nvSpPr>
          <p:spPr>
            <a:xfrm>
              <a:off x="-609600" y="6324600"/>
              <a:ext cx="9144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Idaho Department of Environmental Quality</a:t>
              </a:r>
              <a:endParaRPr lang="en-US" dirty="0">
                <a:solidFill>
                  <a:schemeClr val="bg1"/>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223476"/>
              <a:ext cx="567372" cy="567372"/>
            </a:xfrm>
            <a:prstGeom prst="rect">
              <a:avLst/>
            </a:prstGeom>
          </p:spPr>
        </p:pic>
        <p:cxnSp>
          <p:nvCxnSpPr>
            <p:cNvPr id="13" name="Straight Connector 12"/>
            <p:cNvCxnSpPr/>
            <p:nvPr userDrawn="1"/>
          </p:nvCxnSpPr>
          <p:spPr>
            <a:xfrm flipH="1">
              <a:off x="-152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918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 logo">
    <p:spTree>
      <p:nvGrpSpPr>
        <p:cNvPr id="1" name=""/>
        <p:cNvGrpSpPr/>
        <p:nvPr/>
      </p:nvGrpSpPr>
      <p:grpSpPr>
        <a:xfrm>
          <a:off x="0" y="0"/>
          <a:ext cx="0" cy="0"/>
          <a:chOff x="0" y="0"/>
          <a:chExt cx="0" cy="0"/>
        </a:xfrm>
      </p:grpSpPr>
      <p:sp>
        <p:nvSpPr>
          <p:cNvPr id="12"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 name="Group 1"/>
          <p:cNvGrpSpPr/>
          <p:nvPr/>
        </p:nvGrpSpPr>
        <p:grpSpPr>
          <a:xfrm>
            <a:off x="152400" y="4667607"/>
            <a:ext cx="9220200" cy="425529"/>
            <a:chOff x="152400" y="6223476"/>
            <a:chExt cx="9220200" cy="567372"/>
          </a:xfrm>
        </p:grpSpPr>
        <p:sp>
          <p:nvSpPr>
            <p:cNvPr id="15" name="Footer Placeholder 4"/>
            <p:cNvSpPr txBox="1">
              <a:spLocks/>
            </p:cNvSpPr>
            <p:nvPr userDrawn="1"/>
          </p:nvSpPr>
          <p:spPr>
            <a:xfrm>
              <a:off x="679704" y="6324600"/>
              <a:ext cx="4572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bg1"/>
                  </a:solidFill>
                </a:rPr>
                <a:t>Idaho Department of Environmental Quality</a:t>
              </a:r>
              <a:endParaRPr lang="en-US" dirty="0">
                <a:solidFill>
                  <a:schemeClr val="bg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223476"/>
              <a:ext cx="567372" cy="567372"/>
            </a:xfrm>
            <a:prstGeom prst="rect">
              <a:avLst/>
            </a:prstGeom>
          </p:spPr>
        </p:pic>
        <p:cxnSp>
          <p:nvCxnSpPr>
            <p:cNvPr id="17" name="Straight Connector 16"/>
            <p:cNvCxnSpPr/>
            <p:nvPr userDrawn="1"/>
          </p:nvCxnSpPr>
          <p:spPr>
            <a:xfrm flipH="1">
              <a:off x="4724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181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cxnSp>
        <p:nvCxnSpPr>
          <p:cNvPr id="10" name="Straight Connector 9"/>
          <p:cNvCxnSpPr/>
          <p:nvPr/>
        </p:nvCxnSpPr>
        <p:spPr>
          <a:xfrm>
            <a:off x="841899" y="2622797"/>
            <a:ext cx="7391400" cy="0"/>
          </a:xfrm>
          <a:prstGeom prst="line">
            <a:avLst/>
          </a:prstGeom>
          <a:ln w="38100" cap="sq">
            <a:solidFill>
              <a:srgbClr val="BEBEB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43400" y="1085850"/>
            <a:ext cx="0" cy="3200400"/>
          </a:xfrm>
          <a:prstGeom prst="line">
            <a:avLst/>
          </a:prstGeom>
          <a:ln w="38100" cap="sq">
            <a:solidFill>
              <a:srgbClr val="BEBEBE"/>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grpSp>
        <p:nvGrpSpPr>
          <p:cNvPr id="17" name="Group 16"/>
          <p:cNvGrpSpPr/>
          <p:nvPr/>
        </p:nvGrpSpPr>
        <p:grpSpPr>
          <a:xfrm>
            <a:off x="-609600" y="4667607"/>
            <a:ext cx="9635172" cy="425529"/>
            <a:chOff x="-609600" y="6223476"/>
            <a:chExt cx="9635172" cy="567372"/>
          </a:xfrm>
        </p:grpSpPr>
        <p:sp>
          <p:nvSpPr>
            <p:cNvPr id="18" name="Footer Placeholder 4"/>
            <p:cNvSpPr txBox="1">
              <a:spLocks/>
            </p:cNvSpPr>
            <p:nvPr userDrawn="1"/>
          </p:nvSpPr>
          <p:spPr>
            <a:xfrm>
              <a:off x="-609600" y="6324600"/>
              <a:ext cx="9144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Idaho Department of Environmental Quality</a:t>
              </a:r>
              <a:endParaRPr lang="en-US" dirty="0">
                <a:solidFill>
                  <a:schemeClr val="bg1"/>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223476"/>
              <a:ext cx="567372" cy="567372"/>
            </a:xfrm>
            <a:prstGeom prst="rect">
              <a:avLst/>
            </a:prstGeom>
          </p:spPr>
        </p:pic>
        <p:cxnSp>
          <p:nvCxnSpPr>
            <p:cNvPr id="20" name="Straight Connector 19"/>
            <p:cNvCxnSpPr/>
            <p:nvPr userDrawn="1"/>
          </p:nvCxnSpPr>
          <p:spPr>
            <a:xfrm flipH="1">
              <a:off x="-152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361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1" name="Group 10"/>
          <p:cNvGrpSpPr/>
          <p:nvPr/>
        </p:nvGrpSpPr>
        <p:grpSpPr>
          <a:xfrm>
            <a:off x="-609600" y="4667607"/>
            <a:ext cx="9635172" cy="425529"/>
            <a:chOff x="-609600" y="6223476"/>
            <a:chExt cx="9635172" cy="567372"/>
          </a:xfrm>
        </p:grpSpPr>
        <p:sp>
          <p:nvSpPr>
            <p:cNvPr id="12" name="Footer Placeholder 4"/>
            <p:cNvSpPr txBox="1">
              <a:spLocks/>
            </p:cNvSpPr>
            <p:nvPr userDrawn="1"/>
          </p:nvSpPr>
          <p:spPr>
            <a:xfrm>
              <a:off x="-609600" y="6324600"/>
              <a:ext cx="9144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Idaho Department of Environmental Quality</a:t>
              </a:r>
              <a:endParaRPr lang="en-US" dirty="0">
                <a:solidFill>
                  <a:schemeClr val="bg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223476"/>
              <a:ext cx="567372" cy="567372"/>
            </a:xfrm>
            <a:prstGeom prst="rect">
              <a:avLst/>
            </a:prstGeom>
          </p:spPr>
        </p:pic>
        <p:cxnSp>
          <p:nvCxnSpPr>
            <p:cNvPr id="14" name="Straight Connector 13"/>
            <p:cNvCxnSpPr/>
            <p:nvPr userDrawn="1"/>
          </p:nvCxnSpPr>
          <p:spPr>
            <a:xfrm flipH="1">
              <a:off x="-152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872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p:nvGrpSpPr>
        <p:grpSpPr>
          <a:xfrm>
            <a:off x="-609600" y="4667609"/>
            <a:ext cx="9635172" cy="425529"/>
            <a:chOff x="-609600" y="6223476"/>
            <a:chExt cx="9635172" cy="567372"/>
          </a:xfrm>
        </p:grpSpPr>
        <p:sp>
          <p:nvSpPr>
            <p:cNvPr id="7" name="Footer Placeholder 4"/>
            <p:cNvSpPr txBox="1">
              <a:spLocks/>
            </p:cNvSpPr>
            <p:nvPr userDrawn="1"/>
          </p:nvSpPr>
          <p:spPr>
            <a:xfrm>
              <a:off x="-609600" y="6324600"/>
              <a:ext cx="9144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Idaho Department of Environmental Quality</a:t>
              </a:r>
              <a:endParaRPr lang="en-US" dirty="0">
                <a:solidFill>
                  <a:schemeClr val="bg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223476"/>
              <a:ext cx="567372" cy="567372"/>
            </a:xfrm>
            <a:prstGeom prst="rect">
              <a:avLst/>
            </a:prstGeom>
          </p:spPr>
        </p:pic>
        <p:cxnSp>
          <p:nvCxnSpPr>
            <p:cNvPr id="12" name="Straight Connector 11"/>
            <p:cNvCxnSpPr/>
            <p:nvPr userDrawn="1"/>
          </p:nvCxnSpPr>
          <p:spPr>
            <a:xfrm flipH="1">
              <a:off x="-152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27061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left log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grpSp>
        <p:nvGrpSpPr>
          <p:cNvPr id="17" name="Group 16"/>
          <p:cNvGrpSpPr/>
          <p:nvPr/>
        </p:nvGrpSpPr>
        <p:grpSpPr>
          <a:xfrm>
            <a:off x="152400" y="4667609"/>
            <a:ext cx="9220200" cy="425529"/>
            <a:chOff x="152400" y="6223476"/>
            <a:chExt cx="9220200" cy="567372"/>
          </a:xfrm>
        </p:grpSpPr>
        <p:sp>
          <p:nvSpPr>
            <p:cNvPr id="18" name="Footer Placeholder 4"/>
            <p:cNvSpPr txBox="1">
              <a:spLocks/>
            </p:cNvSpPr>
            <p:nvPr userDrawn="1"/>
          </p:nvSpPr>
          <p:spPr>
            <a:xfrm>
              <a:off x="679704" y="6324600"/>
              <a:ext cx="4572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bg1"/>
                  </a:solidFill>
                </a:rPr>
                <a:t>Idaho Department of Environmental Quality</a:t>
              </a:r>
              <a:endParaRPr lang="en-US" dirty="0">
                <a:solidFill>
                  <a:schemeClr val="bg1"/>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223476"/>
              <a:ext cx="567372" cy="567372"/>
            </a:xfrm>
            <a:prstGeom prst="rect">
              <a:avLst/>
            </a:prstGeom>
          </p:spPr>
        </p:pic>
        <p:cxnSp>
          <p:nvCxnSpPr>
            <p:cNvPr id="20" name="Straight Connector 19"/>
            <p:cNvCxnSpPr/>
            <p:nvPr userDrawn="1"/>
          </p:nvCxnSpPr>
          <p:spPr>
            <a:xfrm flipH="1">
              <a:off x="4724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642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right log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grpSp>
        <p:nvGrpSpPr>
          <p:cNvPr id="18" name="Group 17"/>
          <p:cNvGrpSpPr/>
          <p:nvPr/>
        </p:nvGrpSpPr>
        <p:grpSpPr>
          <a:xfrm>
            <a:off x="-609600" y="4667609"/>
            <a:ext cx="9635172" cy="425529"/>
            <a:chOff x="-609600" y="6223476"/>
            <a:chExt cx="9635172" cy="567372"/>
          </a:xfrm>
        </p:grpSpPr>
        <p:sp>
          <p:nvSpPr>
            <p:cNvPr id="19" name="Footer Placeholder 4"/>
            <p:cNvSpPr txBox="1">
              <a:spLocks/>
            </p:cNvSpPr>
            <p:nvPr userDrawn="1"/>
          </p:nvSpPr>
          <p:spPr>
            <a:xfrm>
              <a:off x="-609600" y="6324600"/>
              <a:ext cx="9144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Idaho Department of Environmental Quality</a:t>
              </a:r>
              <a:endParaRPr lang="en-US" dirty="0">
                <a:solidFill>
                  <a:schemeClr val="bg1"/>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223476"/>
              <a:ext cx="567372" cy="567372"/>
            </a:xfrm>
            <a:prstGeom prst="rect">
              <a:avLst/>
            </a:prstGeom>
          </p:spPr>
        </p:pic>
        <p:cxnSp>
          <p:nvCxnSpPr>
            <p:cNvPr id="21" name="Straight Connector 20"/>
            <p:cNvCxnSpPr/>
            <p:nvPr userDrawn="1"/>
          </p:nvCxnSpPr>
          <p:spPr>
            <a:xfrm flipH="1">
              <a:off x="-152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61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ght logo">
    <p:spTree>
      <p:nvGrpSpPr>
        <p:cNvPr id="1" name=""/>
        <p:cNvGrpSpPr/>
        <p:nvPr/>
      </p:nvGrpSpPr>
      <p:grpSpPr>
        <a:xfrm>
          <a:off x="0" y="0"/>
          <a:ext cx="0" cy="0"/>
          <a:chOff x="0" y="0"/>
          <a:chExt cx="0" cy="0"/>
        </a:xfrm>
      </p:grpSpPr>
      <p:sp>
        <p:nvSpPr>
          <p:cNvPr id="8"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Content Placeholder 2"/>
          <p:cNvSpPr>
            <a:spLocks noGrp="1"/>
          </p:cNvSpPr>
          <p:nvPr>
            <p:ph idx="1"/>
          </p:nvPr>
        </p:nvSpPr>
        <p:spPr>
          <a:xfrm>
            <a:off x="457200" y="1200154"/>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p:nvGrpSpPr>
        <p:grpSpPr>
          <a:xfrm>
            <a:off x="-609600" y="4667609"/>
            <a:ext cx="9635172" cy="425529"/>
            <a:chOff x="-609600" y="6223476"/>
            <a:chExt cx="9635172" cy="567372"/>
          </a:xfrm>
        </p:grpSpPr>
        <p:sp>
          <p:nvSpPr>
            <p:cNvPr id="11" name="Footer Placeholder 4"/>
            <p:cNvSpPr txBox="1">
              <a:spLocks/>
            </p:cNvSpPr>
            <p:nvPr userDrawn="1"/>
          </p:nvSpPr>
          <p:spPr>
            <a:xfrm>
              <a:off x="-609600" y="6324600"/>
              <a:ext cx="9144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Idaho Department of Environmental Quality</a:t>
              </a:r>
              <a:endParaRPr lang="en-US" dirty="0">
                <a:solidFill>
                  <a:schemeClr val="bg1"/>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223476"/>
              <a:ext cx="567372" cy="567372"/>
            </a:xfrm>
            <a:prstGeom prst="rect">
              <a:avLst/>
            </a:prstGeom>
          </p:spPr>
        </p:pic>
        <p:cxnSp>
          <p:nvCxnSpPr>
            <p:cNvPr id="13" name="Straight Connector 12"/>
            <p:cNvCxnSpPr/>
            <p:nvPr userDrawn="1"/>
          </p:nvCxnSpPr>
          <p:spPr>
            <a:xfrm flipH="1">
              <a:off x="-152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918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logo">
    <p:spTree>
      <p:nvGrpSpPr>
        <p:cNvPr id="1" name=""/>
        <p:cNvGrpSpPr/>
        <p:nvPr/>
      </p:nvGrpSpPr>
      <p:grpSpPr>
        <a:xfrm>
          <a:off x="0" y="0"/>
          <a:ext cx="0" cy="0"/>
          <a:chOff x="0" y="0"/>
          <a:chExt cx="0" cy="0"/>
        </a:xfrm>
      </p:grpSpPr>
      <p:sp>
        <p:nvSpPr>
          <p:cNvPr id="12"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457200" y="1200154"/>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 name="Group 1"/>
          <p:cNvGrpSpPr/>
          <p:nvPr/>
        </p:nvGrpSpPr>
        <p:grpSpPr>
          <a:xfrm>
            <a:off x="152400" y="4667609"/>
            <a:ext cx="9220200" cy="425529"/>
            <a:chOff x="152400" y="6223476"/>
            <a:chExt cx="9220200" cy="567372"/>
          </a:xfrm>
        </p:grpSpPr>
        <p:sp>
          <p:nvSpPr>
            <p:cNvPr id="15" name="Footer Placeholder 4"/>
            <p:cNvSpPr txBox="1">
              <a:spLocks/>
            </p:cNvSpPr>
            <p:nvPr userDrawn="1"/>
          </p:nvSpPr>
          <p:spPr>
            <a:xfrm>
              <a:off x="679704" y="6324600"/>
              <a:ext cx="4572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bg1"/>
                  </a:solidFill>
                </a:rPr>
                <a:t>Idaho Department of Environmental Quality</a:t>
              </a:r>
              <a:endParaRPr lang="en-US" dirty="0">
                <a:solidFill>
                  <a:schemeClr val="bg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223476"/>
              <a:ext cx="567372" cy="567372"/>
            </a:xfrm>
            <a:prstGeom prst="rect">
              <a:avLst/>
            </a:prstGeom>
          </p:spPr>
        </p:pic>
        <p:cxnSp>
          <p:nvCxnSpPr>
            <p:cNvPr id="17" name="Straight Connector 16"/>
            <p:cNvCxnSpPr/>
            <p:nvPr userDrawn="1"/>
          </p:nvCxnSpPr>
          <p:spPr>
            <a:xfrm flipH="1">
              <a:off x="4724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181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cxnSp>
        <p:nvCxnSpPr>
          <p:cNvPr id="10" name="Straight Connector 9"/>
          <p:cNvCxnSpPr/>
          <p:nvPr/>
        </p:nvCxnSpPr>
        <p:spPr>
          <a:xfrm>
            <a:off x="841899" y="2622797"/>
            <a:ext cx="7391400" cy="0"/>
          </a:xfrm>
          <a:prstGeom prst="line">
            <a:avLst/>
          </a:prstGeom>
          <a:ln w="38100" cap="sq">
            <a:solidFill>
              <a:srgbClr val="BEBEB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43400" y="1085850"/>
            <a:ext cx="0" cy="3200400"/>
          </a:xfrm>
          <a:prstGeom prst="line">
            <a:avLst/>
          </a:prstGeom>
          <a:ln w="38100" cap="sq">
            <a:solidFill>
              <a:srgbClr val="BEBEBE"/>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304800" y="205979"/>
            <a:ext cx="8229600" cy="857250"/>
          </a:xfrm>
        </p:spPr>
        <p:txBody>
          <a:bodyPr>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grpSp>
        <p:nvGrpSpPr>
          <p:cNvPr id="17" name="Group 16"/>
          <p:cNvGrpSpPr/>
          <p:nvPr/>
        </p:nvGrpSpPr>
        <p:grpSpPr>
          <a:xfrm>
            <a:off x="-609600" y="4667609"/>
            <a:ext cx="9635172" cy="425529"/>
            <a:chOff x="-609600" y="6223476"/>
            <a:chExt cx="9635172" cy="567372"/>
          </a:xfrm>
        </p:grpSpPr>
        <p:sp>
          <p:nvSpPr>
            <p:cNvPr id="18" name="Footer Placeholder 4"/>
            <p:cNvSpPr txBox="1">
              <a:spLocks/>
            </p:cNvSpPr>
            <p:nvPr userDrawn="1"/>
          </p:nvSpPr>
          <p:spPr>
            <a:xfrm>
              <a:off x="-609600" y="6324600"/>
              <a:ext cx="9144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Idaho Department of Environmental Quality</a:t>
              </a:r>
              <a:endParaRPr lang="en-US" dirty="0">
                <a:solidFill>
                  <a:schemeClr val="bg1"/>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223476"/>
              <a:ext cx="567372" cy="567372"/>
            </a:xfrm>
            <a:prstGeom prst="rect">
              <a:avLst/>
            </a:prstGeom>
          </p:spPr>
        </p:pic>
        <p:cxnSp>
          <p:nvCxnSpPr>
            <p:cNvPr id="20" name="Straight Connector 19"/>
            <p:cNvCxnSpPr/>
            <p:nvPr userDrawn="1"/>
          </p:nvCxnSpPr>
          <p:spPr>
            <a:xfrm flipH="1">
              <a:off x="-152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361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18" indent="0">
              <a:buNone/>
              <a:defRPr sz="2800"/>
            </a:lvl2pPr>
            <a:lvl3pPr marL="914243" indent="0">
              <a:buNone/>
              <a:defRPr sz="2400"/>
            </a:lvl3pPr>
            <a:lvl4pPr marL="1371362" indent="0">
              <a:buNone/>
              <a:defRPr sz="2000"/>
            </a:lvl4pPr>
            <a:lvl5pPr marL="1828484" indent="0">
              <a:buNone/>
              <a:defRPr sz="2000"/>
            </a:lvl5pPr>
            <a:lvl6pPr marL="2285601" indent="0">
              <a:buNone/>
              <a:defRPr sz="2000"/>
            </a:lvl6pPr>
            <a:lvl7pPr marL="2742719" indent="0">
              <a:buNone/>
              <a:defRPr sz="2000"/>
            </a:lvl7pPr>
            <a:lvl8pPr marL="3199840" indent="0">
              <a:buNone/>
              <a:defRPr sz="2000"/>
            </a:lvl8pPr>
            <a:lvl9pPr marL="36569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grpSp>
        <p:nvGrpSpPr>
          <p:cNvPr id="11" name="Group 10"/>
          <p:cNvGrpSpPr/>
          <p:nvPr/>
        </p:nvGrpSpPr>
        <p:grpSpPr>
          <a:xfrm>
            <a:off x="-609600" y="4667609"/>
            <a:ext cx="9635172" cy="425529"/>
            <a:chOff x="-609600" y="6223476"/>
            <a:chExt cx="9635172" cy="567372"/>
          </a:xfrm>
        </p:grpSpPr>
        <p:sp>
          <p:nvSpPr>
            <p:cNvPr id="12" name="Footer Placeholder 4"/>
            <p:cNvSpPr txBox="1">
              <a:spLocks/>
            </p:cNvSpPr>
            <p:nvPr userDrawn="1"/>
          </p:nvSpPr>
          <p:spPr>
            <a:xfrm>
              <a:off x="-609600" y="6324600"/>
              <a:ext cx="9144000" cy="365125"/>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600" kern="1200">
                  <a:solidFill>
                    <a:srgbClr val="0C095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Idaho Department of Environmental Quality</a:t>
              </a:r>
              <a:endParaRPr lang="en-US" dirty="0">
                <a:solidFill>
                  <a:schemeClr val="bg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223476"/>
              <a:ext cx="567372" cy="567372"/>
            </a:xfrm>
            <a:prstGeom prst="rect">
              <a:avLst/>
            </a:prstGeom>
          </p:spPr>
        </p:pic>
        <p:cxnSp>
          <p:nvCxnSpPr>
            <p:cNvPr id="14" name="Straight Connector 13"/>
            <p:cNvCxnSpPr/>
            <p:nvPr userDrawn="1"/>
          </p:nvCxnSpPr>
          <p:spPr>
            <a:xfrm flipH="1">
              <a:off x="-152400" y="6507162"/>
              <a:ext cx="464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87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18" indent="0" algn="ctr">
              <a:buNone/>
              <a:defRPr>
                <a:solidFill>
                  <a:schemeClr val="tx1">
                    <a:tint val="75000"/>
                  </a:schemeClr>
                </a:solidFill>
              </a:defRPr>
            </a:lvl2pPr>
            <a:lvl3pPr marL="914243" indent="0" algn="ctr">
              <a:buNone/>
              <a:defRPr>
                <a:solidFill>
                  <a:schemeClr val="tx1">
                    <a:tint val="75000"/>
                  </a:schemeClr>
                </a:solidFill>
              </a:defRPr>
            </a:lvl3pPr>
            <a:lvl4pPr marL="1371362" indent="0" algn="ctr">
              <a:buNone/>
              <a:defRPr>
                <a:solidFill>
                  <a:schemeClr val="tx1">
                    <a:tint val="75000"/>
                  </a:schemeClr>
                </a:solidFill>
              </a:defRPr>
            </a:lvl4pPr>
            <a:lvl5pPr marL="1828484" indent="0" algn="ctr">
              <a:buNone/>
              <a:defRPr>
                <a:solidFill>
                  <a:schemeClr val="tx1">
                    <a:tint val="75000"/>
                  </a:schemeClr>
                </a:solidFill>
              </a:defRPr>
            </a:lvl5pPr>
            <a:lvl6pPr marL="2285601" indent="0" algn="ctr">
              <a:buNone/>
              <a:defRPr>
                <a:solidFill>
                  <a:schemeClr val="tx1">
                    <a:tint val="75000"/>
                  </a:schemeClr>
                </a:solidFill>
              </a:defRPr>
            </a:lvl6pPr>
            <a:lvl7pPr marL="2742719"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91426" tIns="45713" rIns="91426" bIns="45713"/>
          <a:lstStyle/>
          <a:p>
            <a:fld id="{41FB2F00-FC44-44CF-AE8F-EAD04E6B1711}" type="datetimeFigureOut">
              <a:rPr lang="en-US" smtClean="0"/>
              <a:t>6/19/2019</a:t>
            </a:fld>
            <a:endParaRPr lang="en-US"/>
          </a:p>
        </p:txBody>
      </p:sp>
      <p:sp>
        <p:nvSpPr>
          <p:cNvPr id="5" name="Footer Placeholder 4"/>
          <p:cNvSpPr>
            <a:spLocks noGrp="1"/>
          </p:cNvSpPr>
          <p:nvPr>
            <p:ph type="ftr" sz="quarter" idx="11"/>
          </p:nvPr>
        </p:nvSpPr>
        <p:spPr>
          <a:xfrm>
            <a:off x="3124200" y="4767267"/>
            <a:ext cx="2895600" cy="273844"/>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91426" tIns="45713" rIns="91426" bIns="45713"/>
          <a:lstStyle/>
          <a:p>
            <a:fld id="{BFBCC926-16BF-4360-A697-2D5EDA634AC9}" type="slidenum">
              <a:rPr lang="en-US" smtClean="0"/>
              <a:t>‹#›</a:t>
            </a:fld>
            <a:endParaRPr lang="en-US"/>
          </a:p>
        </p:txBody>
      </p:sp>
    </p:spTree>
    <p:extLst>
      <p:ext uri="{BB962C8B-B14F-4D97-AF65-F5344CB8AC3E}">
        <p14:creationId xmlns:p14="http://schemas.microsoft.com/office/powerpoint/2010/main" val="7652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58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6" tIns="45713" rIns="91426"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4"/>
            <a:ext cx="8229600" cy="3394472"/>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0671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defTabSz="914243" rtl="0" eaLnBrk="1" latinLnBrk="0" hangingPunct="1">
        <a:spcBef>
          <a:spcPct val="0"/>
        </a:spcBef>
        <a:buNone/>
        <a:defRPr sz="4400" kern="1200">
          <a:solidFill>
            <a:schemeClr val="bg1"/>
          </a:solidFill>
          <a:latin typeface="+mj-lt"/>
          <a:ea typeface="+mj-ea"/>
          <a:cs typeface="+mj-cs"/>
        </a:defRPr>
      </a:lvl1pPr>
    </p:titleStyle>
    <p:bodyStyle>
      <a:lvl1pPr marL="342839" indent="-342839" algn="l" defTabSz="914243"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823" indent="-285701" algn="l" defTabSz="914243"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2801" indent="-228558" algn="l" defTabSz="914243"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599920" indent="-228558" algn="l" defTabSz="914243"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042" indent="-228558" algn="l" defTabSz="914243"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159"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8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0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21"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458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067128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2952"/>
            <a:ext cx="7772400" cy="1102519"/>
          </a:xfrm>
        </p:spPr>
        <p:txBody>
          <a:bodyPr>
            <a:normAutofit fontScale="90000"/>
          </a:bodyPr>
          <a:lstStyle/>
          <a:p>
            <a:r>
              <a:rPr lang="en-US" smtClean="0"/>
              <a:t>Fire Emissions and Smoke Management Plans</a:t>
            </a:r>
            <a:endParaRPr lang="en-US"/>
          </a:p>
        </p:txBody>
      </p:sp>
      <p:sp>
        <p:nvSpPr>
          <p:cNvPr id="3" name="Subtitle 2"/>
          <p:cNvSpPr>
            <a:spLocks noGrp="1"/>
          </p:cNvSpPr>
          <p:nvPr>
            <p:ph type="subTitle" idx="1"/>
          </p:nvPr>
        </p:nvSpPr>
        <p:spPr>
          <a:xfrm>
            <a:off x="1295400" y="2171700"/>
            <a:ext cx="6400800" cy="1314450"/>
          </a:xfrm>
        </p:spPr>
        <p:txBody>
          <a:bodyPr>
            <a:normAutofit fontScale="92500" lnSpcReduction="10000"/>
          </a:bodyPr>
          <a:lstStyle/>
          <a:p>
            <a:r>
              <a:rPr lang="en-US" sz="2400">
                <a:solidFill>
                  <a:schemeClr val="accent5">
                    <a:lumMod val="60000"/>
                    <a:lumOff val="40000"/>
                  </a:schemeClr>
                </a:solidFill>
              </a:rPr>
              <a:t>Current Work of the WRAP </a:t>
            </a:r>
            <a:r>
              <a:rPr lang="en-US" sz="2400" b="1">
                <a:solidFill>
                  <a:schemeClr val="accent5">
                    <a:lumMod val="60000"/>
                    <a:lumOff val="40000"/>
                  </a:schemeClr>
                </a:solidFill>
              </a:rPr>
              <a:t>Fire and Smoke Workgroup</a:t>
            </a:r>
            <a:r>
              <a:rPr lang="en-US" sz="2400">
                <a:solidFill>
                  <a:schemeClr val="accent5">
                    <a:lumMod val="60000"/>
                    <a:lumOff val="40000"/>
                  </a:schemeClr>
                </a:solidFill>
              </a:rPr>
              <a:t> (FSWG) and the </a:t>
            </a:r>
            <a:r>
              <a:rPr lang="en-US" sz="2400" b="1">
                <a:solidFill>
                  <a:schemeClr val="accent5">
                    <a:lumMod val="60000"/>
                    <a:lumOff val="40000"/>
                  </a:schemeClr>
                </a:solidFill>
              </a:rPr>
              <a:t>Representative Baseline and Future Fire Scenarios Workgroup (RBFFS)</a:t>
            </a:r>
          </a:p>
        </p:txBody>
      </p:sp>
      <p:sp>
        <p:nvSpPr>
          <p:cNvPr id="4" name="Subtitle 2"/>
          <p:cNvSpPr txBox="1">
            <a:spLocks/>
          </p:cNvSpPr>
          <p:nvPr/>
        </p:nvSpPr>
        <p:spPr>
          <a:xfrm>
            <a:off x="1439091" y="3600450"/>
            <a:ext cx="6400800" cy="1314450"/>
          </a:xfrm>
          <a:prstGeom prst="rect">
            <a:avLst/>
          </a:prstGeom>
        </p:spPr>
        <p:txBody>
          <a:bodyPr vert="horz" lIns="91426" tIns="45713" rIns="91426" bIns="45713"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b="1">
                <a:solidFill>
                  <a:schemeClr val="bg1">
                    <a:lumMod val="65000"/>
                  </a:schemeClr>
                </a:solidFill>
              </a:rPr>
              <a:t>Workgroup Co-chairs:</a:t>
            </a:r>
          </a:p>
          <a:p>
            <a:r>
              <a:rPr lang="en-US" sz="1600" i="1">
                <a:solidFill>
                  <a:schemeClr val="bg1">
                    <a:lumMod val="65000"/>
                  </a:schemeClr>
                </a:solidFill>
              </a:rPr>
              <a:t>Sara Strachan, Idaho DEQ</a:t>
            </a:r>
          </a:p>
          <a:p>
            <a:r>
              <a:rPr lang="en-US" sz="1600" i="1">
                <a:solidFill>
                  <a:schemeClr val="bg1">
                    <a:lumMod val="65000"/>
                  </a:schemeClr>
                </a:solidFill>
              </a:rPr>
              <a:t>Bob Kotchenruther, EPA Region 10</a:t>
            </a:r>
          </a:p>
          <a:p>
            <a:r>
              <a:rPr lang="en-US" sz="1600" i="1">
                <a:solidFill>
                  <a:schemeClr val="bg1">
                    <a:lumMod val="65000"/>
                  </a:schemeClr>
                </a:solidFill>
              </a:rPr>
              <a:t>Paul Corrigan, USDA and State of Utah</a:t>
            </a:r>
          </a:p>
          <a:p>
            <a:r>
              <a:rPr lang="en-US" sz="1600" b="1">
                <a:solidFill>
                  <a:schemeClr val="bg1">
                    <a:lumMod val="65000"/>
                  </a:schemeClr>
                </a:solidFill>
              </a:rPr>
              <a:t>Contractor:</a:t>
            </a:r>
          </a:p>
          <a:p>
            <a:r>
              <a:rPr lang="en-US" sz="1600" i="1">
                <a:solidFill>
                  <a:schemeClr val="bg1">
                    <a:lumMod val="65000"/>
                  </a:schemeClr>
                </a:solidFill>
              </a:rPr>
              <a:t>Matt Mavko, Air Sciences, Inc.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4" y="3575957"/>
            <a:ext cx="2411649" cy="12001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7827" y="3649447"/>
            <a:ext cx="2494974" cy="1053193"/>
          </a:xfrm>
          <a:prstGeom prst="rect">
            <a:avLst/>
          </a:prstGeom>
        </p:spPr>
      </p:pic>
    </p:spTree>
    <p:extLst>
      <p:ext uri="{BB962C8B-B14F-4D97-AF65-F5344CB8AC3E}">
        <p14:creationId xmlns:p14="http://schemas.microsoft.com/office/powerpoint/2010/main" val="1968404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Map-based SMP Info Portal</a:t>
            </a:r>
            <a:endParaRPr lang="en-US"/>
          </a:p>
        </p:txBody>
      </p:sp>
      <p:sp>
        <p:nvSpPr>
          <p:cNvPr id="3" name="Content Placeholder 2"/>
          <p:cNvSpPr>
            <a:spLocks noGrp="1"/>
          </p:cNvSpPr>
          <p:nvPr>
            <p:ph idx="1"/>
          </p:nvPr>
        </p:nvSpPr>
        <p:spPr/>
        <p:txBody>
          <a:bodyPr>
            <a:normAutofit/>
          </a:bodyPr>
          <a:lstStyle/>
          <a:p>
            <a:r>
              <a:rPr lang="en-US" sz="1800" smtClean="0"/>
              <a:t>Need: A clearinghouse location for a collection of contacts and materials related to States’ and Tribes’ Smoke Management Plans and Programs.</a:t>
            </a:r>
          </a:p>
          <a:p>
            <a:endParaRPr lang="en-US" sz="1800" smtClean="0"/>
          </a:p>
          <a:p>
            <a:r>
              <a:rPr lang="en-US" sz="1800" smtClean="0"/>
              <a:t>Method: Create a survey to gather information and link collected information to existing map on WRAP website.</a:t>
            </a:r>
          </a:p>
          <a:p>
            <a:endParaRPr lang="en-US" sz="1800" smtClean="0"/>
          </a:p>
          <a:p>
            <a:r>
              <a:rPr lang="en-US" sz="1800" smtClean="0"/>
              <a:t>Results: A clickable, geographically-based clearinghouse to quickly obtain information about SMPs in the WRAP domain.</a:t>
            </a:r>
            <a:endParaRPr lang="en-US" sz="1800"/>
          </a:p>
        </p:txBody>
      </p:sp>
    </p:spTree>
    <p:extLst>
      <p:ext uri="{BB962C8B-B14F-4D97-AF65-F5344CB8AC3E}">
        <p14:creationId xmlns:p14="http://schemas.microsoft.com/office/powerpoint/2010/main" val="1974701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Summary of Current Work</a:t>
            </a:r>
            <a:endParaRPr lang="en-US"/>
          </a:p>
        </p:txBody>
      </p:sp>
      <p:sp>
        <p:nvSpPr>
          <p:cNvPr id="3" name="Content Placeholder 2"/>
          <p:cNvSpPr>
            <a:spLocks noGrp="1"/>
          </p:cNvSpPr>
          <p:nvPr>
            <p:ph idx="1"/>
          </p:nvPr>
        </p:nvSpPr>
        <p:spPr/>
        <p:txBody>
          <a:bodyPr>
            <a:normAutofit fontScale="92500" lnSpcReduction="10000"/>
          </a:bodyPr>
          <a:lstStyle/>
          <a:p>
            <a:r>
              <a:rPr lang="en-US" smtClean="0"/>
              <a:t>Development of:</a:t>
            </a:r>
          </a:p>
          <a:p>
            <a:pPr lvl="1"/>
            <a:r>
              <a:rPr lang="en-US" smtClean="0"/>
              <a:t>5-year representative baseline wildfire emissions inventory for input to regional haze modeling</a:t>
            </a:r>
          </a:p>
          <a:p>
            <a:pPr lvl="1"/>
            <a:r>
              <a:rPr lang="en-US" smtClean="0"/>
              <a:t>Future fire scenarios </a:t>
            </a:r>
            <a:r>
              <a:rPr lang="en-US"/>
              <a:t>wildfire emissions inventory for input to regional haze modeling</a:t>
            </a:r>
          </a:p>
          <a:p>
            <a:pPr lvl="1"/>
            <a:r>
              <a:rPr lang="en-US" smtClean="0"/>
              <a:t>Map-based </a:t>
            </a:r>
            <a:r>
              <a:rPr lang="en-US"/>
              <a:t>informational portal to Smoke Management Plan/Program information for states and </a:t>
            </a:r>
            <a:r>
              <a:rPr lang="en-US" smtClean="0"/>
              <a:t>tribes</a:t>
            </a:r>
            <a:endParaRPr lang="en-US"/>
          </a:p>
        </p:txBody>
      </p:sp>
    </p:spTree>
    <p:extLst>
      <p:ext uri="{BB962C8B-B14F-4D97-AF65-F5344CB8AC3E}">
        <p14:creationId xmlns:p14="http://schemas.microsoft.com/office/powerpoint/2010/main" val="512041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3" y="57150"/>
            <a:ext cx="2489945" cy="1143000"/>
          </a:xfrm>
        </p:spPr>
        <p:txBody>
          <a:bodyPr>
            <a:normAutofit/>
          </a:bodyPr>
          <a:lstStyle/>
          <a:p>
            <a:pPr algn="ctr"/>
            <a:r>
              <a:rPr lang="en-US" sz="2000" smtClean="0"/>
              <a:t>Representative Baseline Fire EI</a:t>
            </a:r>
            <a:endParaRPr lang="en-US" sz="2000"/>
          </a:p>
        </p:txBody>
      </p:sp>
      <p:sp>
        <p:nvSpPr>
          <p:cNvPr id="3" name="Content Placeholder 2"/>
          <p:cNvSpPr>
            <a:spLocks noGrp="1"/>
          </p:cNvSpPr>
          <p:nvPr>
            <p:ph idx="1"/>
          </p:nvPr>
        </p:nvSpPr>
        <p:spPr>
          <a:xfrm>
            <a:off x="152402" y="1200154"/>
            <a:ext cx="2642345" cy="3394472"/>
          </a:xfrm>
        </p:spPr>
        <p:txBody>
          <a:bodyPr>
            <a:normAutofit fontScale="70000" lnSpcReduction="20000"/>
          </a:bodyPr>
          <a:lstStyle/>
          <a:p>
            <a:pPr marL="0" indent="0">
              <a:buNone/>
            </a:pPr>
            <a:r>
              <a:rPr lang="en-US" dirty="0"/>
              <a:t>R</a:t>
            </a:r>
            <a:r>
              <a:rPr lang="en-US" dirty="0" smtClean="0"/>
              <a:t>egional haze modeling requires representative baseline planning emissions that best reflect the current emissions profile for each source potentially impacting Class I Area visibility.</a:t>
            </a:r>
          </a:p>
        </p:txBody>
      </p:sp>
      <p:pic>
        <p:nvPicPr>
          <p:cNvPr id="8" name="Picture 7"/>
          <p:cNvPicPr/>
          <p:nvPr/>
        </p:nvPicPr>
        <p:blipFill>
          <a:blip r:embed="rId2"/>
          <a:stretch>
            <a:fillRect/>
          </a:stretch>
        </p:blipFill>
        <p:spPr>
          <a:xfrm>
            <a:off x="2971800" y="243840"/>
            <a:ext cx="6019800" cy="4350786"/>
          </a:xfrm>
          <a:prstGeom prst="rect">
            <a:avLst/>
          </a:prstGeom>
        </p:spPr>
      </p:pic>
      <p:sp>
        <p:nvSpPr>
          <p:cNvPr id="9" name="Rectangle 8"/>
          <p:cNvSpPr/>
          <p:nvPr/>
        </p:nvSpPr>
        <p:spPr>
          <a:xfrm>
            <a:off x="2971800" y="1885950"/>
            <a:ext cx="59436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962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3" y="57150"/>
            <a:ext cx="2489945" cy="1143000"/>
          </a:xfrm>
        </p:spPr>
        <p:txBody>
          <a:bodyPr>
            <a:normAutofit/>
          </a:bodyPr>
          <a:lstStyle/>
          <a:p>
            <a:pPr algn="ctr"/>
            <a:r>
              <a:rPr lang="en-US" sz="2000" smtClean="0"/>
              <a:t>Representative Baseline Fire EI</a:t>
            </a:r>
            <a:endParaRPr lang="en-US" sz="2000"/>
          </a:p>
        </p:txBody>
      </p:sp>
      <p:sp>
        <p:nvSpPr>
          <p:cNvPr id="3" name="Content Placeholder 2"/>
          <p:cNvSpPr>
            <a:spLocks noGrp="1"/>
          </p:cNvSpPr>
          <p:nvPr>
            <p:ph idx="1"/>
          </p:nvPr>
        </p:nvSpPr>
        <p:spPr>
          <a:xfrm>
            <a:off x="152400" y="1200154"/>
            <a:ext cx="3429000" cy="3394472"/>
          </a:xfrm>
        </p:spPr>
        <p:txBody>
          <a:bodyPr>
            <a:normAutofit/>
          </a:bodyPr>
          <a:lstStyle/>
          <a:p>
            <a:r>
              <a:rPr lang="en-US" sz="1800" smtClean="0"/>
              <a:t>As a source, wildfire has high annual variability in frequency, magnitude, and location.</a:t>
            </a:r>
          </a:p>
          <a:p>
            <a:endParaRPr lang="en-US" smtClean="0"/>
          </a:p>
        </p:txBody>
      </p:sp>
      <p:grpSp>
        <p:nvGrpSpPr>
          <p:cNvPr id="4" name="Group 3"/>
          <p:cNvGrpSpPr/>
          <p:nvPr/>
        </p:nvGrpSpPr>
        <p:grpSpPr>
          <a:xfrm>
            <a:off x="3810655" y="-15566"/>
            <a:ext cx="5297487" cy="5084776"/>
            <a:chOff x="3810654" y="-15566"/>
            <a:chExt cx="5297487" cy="5084776"/>
          </a:xfrm>
        </p:grpSpPr>
        <p:pic>
          <p:nvPicPr>
            <p:cNvPr id="8" name="Picture 7">
              <a:extLst>
                <a:ext uri="{FF2B5EF4-FFF2-40B4-BE49-F238E27FC236}">
                  <a16:creationId xmlns:a16="http://schemas.microsoft.com/office/drawing/2014/main" id="{1B6EC545-3C0C-F648-80FA-E12B5395E23D}"/>
                </a:ext>
              </a:extLst>
            </p:cNvPr>
            <p:cNvPicPr>
              <a:picLocks noChangeAspect="1"/>
            </p:cNvPicPr>
            <p:nvPr/>
          </p:nvPicPr>
          <p:blipFill rotWithShape="1">
            <a:blip r:embed="rId2"/>
            <a:srcRect l="9067" t="12039" r="9439" b="10292"/>
            <a:stretch/>
          </p:blipFill>
          <p:spPr>
            <a:xfrm>
              <a:off x="3834575" y="43053"/>
              <a:ext cx="5273566" cy="5026157"/>
            </a:xfrm>
            <a:prstGeom prst="rect">
              <a:avLst/>
            </a:prstGeom>
          </p:spPr>
        </p:pic>
        <p:sp>
          <p:nvSpPr>
            <p:cNvPr id="9" name="TextBox 8">
              <a:extLst>
                <a:ext uri="{FF2B5EF4-FFF2-40B4-BE49-F238E27FC236}">
                  <a16:creationId xmlns:a16="http://schemas.microsoft.com/office/drawing/2014/main" id="{D74051D5-30C5-9C40-A2A0-6409F6176554}"/>
                </a:ext>
              </a:extLst>
            </p:cNvPr>
            <p:cNvSpPr txBox="1"/>
            <p:nvPr/>
          </p:nvSpPr>
          <p:spPr>
            <a:xfrm>
              <a:off x="4953000" y="-15566"/>
              <a:ext cx="3216430" cy="338540"/>
            </a:xfrm>
            <a:prstGeom prst="rect">
              <a:avLst/>
            </a:prstGeom>
            <a:noFill/>
          </p:spPr>
          <p:txBody>
            <a:bodyPr wrap="none" lIns="91426" tIns="45713" rIns="91426" bIns="45713" rtlCol="0">
              <a:spAutoFit/>
            </a:bodyPr>
            <a:lstStyle/>
            <a:p>
              <a:r>
                <a:rPr lang="en-US" sz="1600" dirty="0">
                  <a:solidFill>
                    <a:prstClr val="black"/>
                  </a:solidFill>
                </a:rPr>
                <a:t>MTBS </a:t>
              </a:r>
              <a:r>
                <a:rPr lang="en-US" sz="1600">
                  <a:solidFill>
                    <a:prstClr val="black"/>
                  </a:solidFill>
                </a:rPr>
                <a:t>WF </a:t>
              </a:r>
              <a:r>
                <a:rPr lang="en-US" sz="1600" smtClean="0">
                  <a:solidFill>
                    <a:prstClr val="black"/>
                  </a:solidFill>
                </a:rPr>
                <a:t>Acres Burned (1984-2016)</a:t>
              </a:r>
              <a:endParaRPr lang="en-US" sz="1600" dirty="0">
                <a:solidFill>
                  <a:prstClr val="black"/>
                </a:solidFill>
              </a:endParaRPr>
            </a:p>
          </p:txBody>
        </p:sp>
        <p:sp>
          <p:nvSpPr>
            <p:cNvPr id="10" name="TextBox 9">
              <a:extLst>
                <a:ext uri="{FF2B5EF4-FFF2-40B4-BE49-F238E27FC236}">
                  <a16:creationId xmlns:a16="http://schemas.microsoft.com/office/drawing/2014/main" id="{5ED20B8A-B283-DB43-BCED-930E15756A50}"/>
                </a:ext>
              </a:extLst>
            </p:cNvPr>
            <p:cNvSpPr txBox="1"/>
            <p:nvPr/>
          </p:nvSpPr>
          <p:spPr>
            <a:xfrm rot="16200000">
              <a:off x="3184560" y="2441171"/>
              <a:ext cx="1529173" cy="276985"/>
            </a:xfrm>
            <a:prstGeom prst="rect">
              <a:avLst/>
            </a:prstGeom>
            <a:noFill/>
          </p:spPr>
          <p:txBody>
            <a:bodyPr wrap="none" lIns="91426" tIns="45713" rIns="91426" bIns="45713" rtlCol="0">
              <a:spAutoFit/>
            </a:bodyPr>
            <a:lstStyle/>
            <a:p>
              <a:r>
                <a:rPr lang="en-US" sz="1200" dirty="0">
                  <a:solidFill>
                    <a:prstClr val="black"/>
                  </a:solidFill>
                </a:rPr>
                <a:t>Total Area (10</a:t>
              </a:r>
              <a:r>
                <a:rPr lang="en-US" sz="1200" baseline="30000" dirty="0">
                  <a:solidFill>
                    <a:prstClr val="black"/>
                  </a:solidFill>
                </a:rPr>
                <a:t>3</a:t>
              </a:r>
              <a:r>
                <a:rPr lang="en-US" sz="1200" dirty="0">
                  <a:solidFill>
                    <a:prstClr val="black"/>
                  </a:solidFill>
                </a:rPr>
                <a:t> Acres)</a:t>
              </a:r>
            </a:p>
          </p:txBody>
        </p:sp>
      </p:grpSp>
    </p:spTree>
    <p:extLst>
      <p:ext uri="{BB962C8B-B14F-4D97-AF65-F5344CB8AC3E}">
        <p14:creationId xmlns:p14="http://schemas.microsoft.com/office/powerpoint/2010/main" val="3037520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3" y="57150"/>
            <a:ext cx="2489945" cy="1143000"/>
          </a:xfrm>
        </p:spPr>
        <p:txBody>
          <a:bodyPr>
            <a:normAutofit/>
          </a:bodyPr>
          <a:lstStyle/>
          <a:p>
            <a:pPr algn="ctr"/>
            <a:r>
              <a:rPr lang="en-US" sz="2000" smtClean="0"/>
              <a:t>Representative Baseline Fire EI</a:t>
            </a:r>
            <a:endParaRPr lang="en-US" sz="2000"/>
          </a:p>
        </p:txBody>
      </p:sp>
      <p:sp>
        <p:nvSpPr>
          <p:cNvPr id="3" name="Content Placeholder 2"/>
          <p:cNvSpPr>
            <a:spLocks noGrp="1"/>
          </p:cNvSpPr>
          <p:nvPr>
            <p:ph idx="1"/>
          </p:nvPr>
        </p:nvSpPr>
        <p:spPr>
          <a:xfrm>
            <a:off x="152400" y="1200154"/>
            <a:ext cx="3276600" cy="3394472"/>
          </a:xfrm>
        </p:spPr>
        <p:txBody>
          <a:bodyPr>
            <a:noAutofit/>
          </a:bodyPr>
          <a:lstStyle/>
          <a:p>
            <a:r>
              <a:rPr lang="en-US" sz="1800" smtClean="0"/>
              <a:t>Annual area burned has been increasing due to climate change and forest management.</a:t>
            </a:r>
          </a:p>
          <a:p>
            <a:r>
              <a:rPr lang="en-US" sz="1800" smtClean="0"/>
              <a:t>Using one year (e.g. 2014 base year) is not representative of variability.</a:t>
            </a:r>
          </a:p>
          <a:p>
            <a:r>
              <a:rPr lang="en-US" sz="1800" smtClean="0"/>
              <a:t>Existing fire inventories for recent 5-year period are lacking.</a:t>
            </a:r>
          </a:p>
          <a:p>
            <a:endParaRPr lang="en-US" smtClean="0"/>
          </a:p>
        </p:txBody>
      </p:sp>
      <p:graphicFrame>
        <p:nvGraphicFramePr>
          <p:cNvPr id="9" name="Chart 8">
            <a:extLst>
              <a:ext uri="{FF2B5EF4-FFF2-40B4-BE49-F238E27FC236}">
                <a16:creationId xmlns:a16="http://schemas.microsoft.com/office/drawing/2014/main" id="{2527E1D6-F13E-9D47-88C4-681967268E52}"/>
              </a:ext>
            </a:extLst>
          </p:cNvPr>
          <p:cNvGraphicFramePr/>
          <p:nvPr>
            <p:extLst>
              <p:ext uri="{D42A27DB-BD31-4B8C-83A1-F6EECF244321}">
                <p14:modId xmlns:p14="http://schemas.microsoft.com/office/powerpoint/2010/main" val="1670983018"/>
              </p:ext>
            </p:extLst>
          </p:nvPr>
        </p:nvGraphicFramePr>
        <p:xfrm>
          <a:off x="4624512" y="209551"/>
          <a:ext cx="3398960" cy="2316127"/>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4495800" y="2724150"/>
            <a:ext cx="3656384" cy="1864756"/>
            <a:chOff x="112189" y="3141432"/>
            <a:chExt cx="3656384" cy="1864756"/>
          </a:xfrm>
        </p:grpSpPr>
        <p:pic>
          <p:nvPicPr>
            <p:cNvPr id="11" name="Picture 10">
              <a:extLst>
                <a:ext uri="{FF2B5EF4-FFF2-40B4-BE49-F238E27FC236}">
                  <a16:creationId xmlns:a16="http://schemas.microsoft.com/office/drawing/2014/main" id="{F79C3338-7F70-DA42-8155-2507158866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89" y="3141432"/>
              <a:ext cx="3656384" cy="1864756"/>
            </a:xfrm>
            <a:prstGeom prst="rect">
              <a:avLst/>
            </a:prstGeom>
          </p:spPr>
        </p:pic>
        <p:sp>
          <p:nvSpPr>
            <p:cNvPr id="12" name="Rectangle 11">
              <a:extLst>
                <a:ext uri="{FF2B5EF4-FFF2-40B4-BE49-F238E27FC236}">
                  <a16:creationId xmlns:a16="http://schemas.microsoft.com/office/drawing/2014/main" id="{7A5FE645-8120-4245-AF4D-9E581E134D49}"/>
                </a:ext>
              </a:extLst>
            </p:cNvPr>
            <p:cNvSpPr/>
            <p:nvPr/>
          </p:nvSpPr>
          <p:spPr>
            <a:xfrm rot="10800000" flipV="1">
              <a:off x="609597" y="3257550"/>
              <a:ext cx="1828802" cy="609600"/>
            </a:xfrm>
            <a:prstGeom prst="rect">
              <a:avLst/>
            </a:prstGeom>
          </p:spPr>
          <p:txBody>
            <a:bodyPr wrap="square" lIns="91426" tIns="45713" rIns="91426" bIns="45713">
              <a:normAutofit fontScale="77500" lnSpcReduction="20000"/>
            </a:bodyPr>
            <a:lstStyle/>
            <a:p>
              <a:r>
                <a:rPr lang="en-US" sz="800" dirty="0">
                  <a:solidFill>
                    <a:prstClr val="black"/>
                  </a:solidFill>
                  <a:latin typeface="Times New Roman" panose="02020603050405020304" pitchFamily="18" charset="0"/>
                  <a:cs typeface="Times New Roman" panose="02020603050405020304" pitchFamily="18" charset="0"/>
                </a:rPr>
                <a:t>Reference #99 in USGCRP, 2018: </a:t>
              </a:r>
              <a:r>
                <a:rPr lang="en-US" sz="800" i="1" dirty="0">
                  <a:solidFill>
                    <a:prstClr val="black"/>
                  </a:solidFill>
                  <a:latin typeface="Times New Roman" panose="02020603050405020304" pitchFamily="18" charset="0"/>
                  <a:cs typeface="Times New Roman" panose="02020603050405020304" pitchFamily="18" charset="0"/>
                </a:rPr>
                <a:t>Impacts, Risks, and Adaptation in the United States: Fourth National Climate Assessment, Volume II</a:t>
              </a:r>
              <a:r>
                <a:rPr lang="en-US" sz="800" dirty="0">
                  <a:solidFill>
                    <a:prstClr val="black"/>
                  </a:solidFill>
                  <a:latin typeface="Times New Roman" panose="02020603050405020304" pitchFamily="18" charset="0"/>
                  <a:cs typeface="Times New Roman" panose="02020603050405020304" pitchFamily="18" charset="0"/>
                </a:rPr>
                <a:t> [</a:t>
              </a:r>
              <a:r>
                <a:rPr lang="en-US" sz="800" dirty="0" err="1">
                  <a:solidFill>
                    <a:prstClr val="black"/>
                  </a:solidFill>
                  <a:latin typeface="Times New Roman" panose="02020603050405020304" pitchFamily="18" charset="0"/>
                  <a:cs typeface="Times New Roman" panose="02020603050405020304" pitchFamily="18" charset="0"/>
                </a:rPr>
                <a:t>Reidmiller</a:t>
              </a:r>
              <a:r>
                <a:rPr lang="en-US" sz="800" dirty="0">
                  <a:solidFill>
                    <a:prstClr val="black"/>
                  </a:solidFill>
                  <a:latin typeface="Times New Roman" panose="02020603050405020304" pitchFamily="18" charset="0"/>
                  <a:cs typeface="Times New Roman" panose="02020603050405020304" pitchFamily="18" charset="0"/>
                </a:rPr>
                <a:t>, D.R., C.W. Avery, D.R. </a:t>
              </a:r>
              <a:r>
                <a:rPr lang="en-US" sz="800" dirty="0" err="1">
                  <a:solidFill>
                    <a:prstClr val="black"/>
                  </a:solidFill>
                  <a:latin typeface="Times New Roman" panose="02020603050405020304" pitchFamily="18" charset="0"/>
                  <a:cs typeface="Times New Roman" panose="02020603050405020304" pitchFamily="18" charset="0"/>
                </a:rPr>
                <a:t>Easterling</a:t>
              </a:r>
              <a:r>
                <a:rPr lang="en-US" sz="800" dirty="0">
                  <a:solidFill>
                    <a:prstClr val="black"/>
                  </a:solidFill>
                  <a:latin typeface="Times New Roman" panose="02020603050405020304" pitchFamily="18" charset="0"/>
                  <a:cs typeface="Times New Roman" panose="02020603050405020304" pitchFamily="18" charset="0"/>
                </a:rPr>
                <a:t>, K.E. Kunkel, K.L.M. Lewis, T.K. </a:t>
              </a:r>
              <a:r>
                <a:rPr lang="en-US" sz="800" dirty="0" err="1">
                  <a:solidFill>
                    <a:prstClr val="black"/>
                  </a:solidFill>
                  <a:latin typeface="Times New Roman" panose="02020603050405020304" pitchFamily="18" charset="0"/>
                  <a:cs typeface="Times New Roman" panose="02020603050405020304" pitchFamily="18" charset="0"/>
                </a:rPr>
                <a:t>Maycock</a:t>
              </a:r>
              <a:r>
                <a:rPr lang="en-US" sz="800" dirty="0">
                  <a:solidFill>
                    <a:prstClr val="black"/>
                  </a:solidFill>
                  <a:latin typeface="Times New Roman" panose="02020603050405020304" pitchFamily="18" charset="0"/>
                  <a:cs typeface="Times New Roman" panose="02020603050405020304" pitchFamily="18" charset="0"/>
                </a:rPr>
                <a:t>, and B.C. Stewart (eds.)]. U.S. Global Change Research Program, Washington, DC, USA, 1515 pp.</a:t>
              </a:r>
            </a:p>
          </p:txBody>
        </p:sp>
      </p:grpSp>
    </p:spTree>
    <p:extLst>
      <p:ext uri="{BB962C8B-B14F-4D97-AF65-F5344CB8AC3E}">
        <p14:creationId xmlns:p14="http://schemas.microsoft.com/office/powerpoint/2010/main" val="1236681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3" y="57150"/>
            <a:ext cx="2489945" cy="1143000"/>
          </a:xfrm>
        </p:spPr>
        <p:txBody>
          <a:bodyPr>
            <a:normAutofit/>
          </a:bodyPr>
          <a:lstStyle/>
          <a:p>
            <a:pPr algn="ctr"/>
            <a:r>
              <a:rPr lang="en-US" sz="2000" smtClean="0"/>
              <a:t>Representative Baseline Fire EI</a:t>
            </a:r>
            <a:endParaRPr lang="en-US" sz="2000"/>
          </a:p>
        </p:txBody>
      </p:sp>
      <p:sp>
        <p:nvSpPr>
          <p:cNvPr id="3" name="Content Placeholder 2"/>
          <p:cNvSpPr>
            <a:spLocks noGrp="1"/>
          </p:cNvSpPr>
          <p:nvPr>
            <p:ph idx="1"/>
          </p:nvPr>
        </p:nvSpPr>
        <p:spPr>
          <a:xfrm>
            <a:off x="152400" y="1200154"/>
            <a:ext cx="3276600" cy="3394472"/>
          </a:xfrm>
        </p:spPr>
        <p:txBody>
          <a:bodyPr>
            <a:noAutofit/>
          </a:bodyPr>
          <a:lstStyle/>
          <a:p>
            <a:r>
              <a:rPr lang="en-US" sz="1600" smtClean="0"/>
              <a:t>Decided to build a baseline inventory using a new method based on physical and biological ecoregions.</a:t>
            </a:r>
          </a:p>
          <a:p>
            <a:r>
              <a:rPr lang="en-US" sz="1600" smtClean="0"/>
              <a:t>The approach takes into account fire variability in time, space, and size, while addressing the existence of differing fire regimes and their dependence on feedbacks between fire weather, climate, and fuels.</a:t>
            </a:r>
          </a:p>
          <a:p>
            <a:endParaRPr lang="en-US"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318" y="1"/>
            <a:ext cx="5410200" cy="4688840"/>
          </a:xfrm>
          <a:prstGeom prst="rect">
            <a:avLst/>
          </a:prstGeom>
        </p:spPr>
      </p:pic>
    </p:spTree>
    <p:extLst>
      <p:ext uri="{BB962C8B-B14F-4D97-AF65-F5344CB8AC3E}">
        <p14:creationId xmlns:p14="http://schemas.microsoft.com/office/powerpoint/2010/main" val="1577687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D7CA-7BCC-9B49-A2E0-A5BF623172CE}"/>
              </a:ext>
            </a:extLst>
          </p:cNvPr>
          <p:cNvSpPr>
            <a:spLocks noGrp="1"/>
          </p:cNvSpPr>
          <p:nvPr>
            <p:ph type="title"/>
          </p:nvPr>
        </p:nvSpPr>
        <p:spPr>
          <a:xfrm>
            <a:off x="265191" y="133351"/>
            <a:ext cx="8652776" cy="685799"/>
          </a:xfrm>
        </p:spPr>
        <p:txBody>
          <a:bodyPr>
            <a:normAutofit/>
          </a:bodyPr>
          <a:lstStyle/>
          <a:p>
            <a:pPr algn="ctr"/>
            <a:r>
              <a:rPr lang="en-US" sz="2400"/>
              <a:t>Representative Baseline Fire </a:t>
            </a:r>
            <a:r>
              <a:rPr lang="en-US" sz="2400" smtClean="0"/>
              <a:t>EI – </a:t>
            </a:r>
            <a:r>
              <a:rPr lang="en-US" sz="2400" dirty="0"/>
              <a:t>Wildfire Workflow</a:t>
            </a:r>
          </a:p>
        </p:txBody>
      </p:sp>
      <p:grpSp>
        <p:nvGrpSpPr>
          <p:cNvPr id="63" name="Group 62">
            <a:extLst>
              <a:ext uri="{FF2B5EF4-FFF2-40B4-BE49-F238E27FC236}">
                <a16:creationId xmlns:a16="http://schemas.microsoft.com/office/drawing/2014/main" id="{014B3FEA-E476-5B41-A521-7CA055E86899}"/>
              </a:ext>
            </a:extLst>
          </p:cNvPr>
          <p:cNvGrpSpPr/>
          <p:nvPr/>
        </p:nvGrpSpPr>
        <p:grpSpPr>
          <a:xfrm>
            <a:off x="1978199" y="2364460"/>
            <a:ext cx="5658118" cy="2"/>
            <a:chOff x="2595929" y="3459999"/>
            <a:chExt cx="7544157" cy="3"/>
          </a:xfrm>
        </p:grpSpPr>
        <p:cxnSp>
          <p:nvCxnSpPr>
            <p:cNvPr id="41" name="Straight Arrow Connector 40">
              <a:extLst>
                <a:ext uri="{FF2B5EF4-FFF2-40B4-BE49-F238E27FC236}">
                  <a16:creationId xmlns:a16="http://schemas.microsoft.com/office/drawing/2014/main" id="{DB517FBC-A10B-9F4C-9851-870FC7C30EDB}"/>
                </a:ext>
              </a:extLst>
            </p:cNvPr>
            <p:cNvCxnSpPr>
              <a:cxnSpLocks/>
            </p:cNvCxnSpPr>
            <p:nvPr/>
          </p:nvCxnSpPr>
          <p:spPr>
            <a:xfrm rot="5400000" flipH="1" flipV="1">
              <a:off x="2852452" y="3203478"/>
              <a:ext cx="1" cy="513047"/>
            </a:xfrm>
            <a:prstGeom prst="straightConnector1">
              <a:avLst/>
            </a:prstGeom>
            <a:ln w="57150"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6F4F05EF-56A8-7F47-97B5-05D6B08DB200}"/>
                </a:ext>
              </a:extLst>
            </p:cNvPr>
            <p:cNvCxnSpPr>
              <a:cxnSpLocks/>
            </p:cNvCxnSpPr>
            <p:nvPr/>
          </p:nvCxnSpPr>
          <p:spPr>
            <a:xfrm rot="5400000" flipH="1" flipV="1">
              <a:off x="5194299" y="3203477"/>
              <a:ext cx="1" cy="513047"/>
            </a:xfrm>
            <a:prstGeom prst="straightConnector1">
              <a:avLst/>
            </a:prstGeom>
            <a:ln w="57150"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F474E9E2-ED91-2946-B642-FFB4AFCDF0EC}"/>
                </a:ext>
              </a:extLst>
            </p:cNvPr>
            <p:cNvCxnSpPr>
              <a:cxnSpLocks/>
            </p:cNvCxnSpPr>
            <p:nvPr/>
          </p:nvCxnSpPr>
          <p:spPr>
            <a:xfrm rot="5400000" flipH="1" flipV="1">
              <a:off x="7539858" y="3203476"/>
              <a:ext cx="1" cy="513047"/>
            </a:xfrm>
            <a:prstGeom prst="straightConnector1">
              <a:avLst/>
            </a:prstGeom>
            <a:ln w="57150"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C3D20347-00E2-B448-BAEF-4D1440701644}"/>
                </a:ext>
              </a:extLst>
            </p:cNvPr>
            <p:cNvCxnSpPr>
              <a:cxnSpLocks/>
            </p:cNvCxnSpPr>
            <p:nvPr/>
          </p:nvCxnSpPr>
          <p:spPr>
            <a:xfrm rot="5400000" flipH="1" flipV="1">
              <a:off x="9883562" y="3203476"/>
              <a:ext cx="1" cy="513047"/>
            </a:xfrm>
            <a:prstGeom prst="straightConnector1">
              <a:avLst/>
            </a:prstGeom>
            <a:ln w="57150"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grpSp>
        <p:nvGrpSpPr>
          <p:cNvPr id="7" name="Group 6"/>
          <p:cNvGrpSpPr/>
          <p:nvPr/>
        </p:nvGrpSpPr>
        <p:grpSpPr>
          <a:xfrm>
            <a:off x="42501" y="807484"/>
            <a:ext cx="9026897" cy="3888817"/>
            <a:chOff x="42501" y="807484"/>
            <a:chExt cx="9026897" cy="3888817"/>
          </a:xfrm>
        </p:grpSpPr>
        <p:grpSp>
          <p:nvGrpSpPr>
            <p:cNvPr id="3" name="Group 2"/>
            <p:cNvGrpSpPr/>
            <p:nvPr/>
          </p:nvGrpSpPr>
          <p:grpSpPr>
            <a:xfrm>
              <a:off x="42501" y="807484"/>
              <a:ext cx="9026897" cy="3888817"/>
              <a:chOff x="72981" y="1032374"/>
              <a:chExt cx="9026897" cy="3888817"/>
            </a:xfrm>
          </p:grpSpPr>
          <p:sp>
            <p:nvSpPr>
              <p:cNvPr id="20" name="Rectangle 19">
                <a:extLst>
                  <a:ext uri="{FF2B5EF4-FFF2-40B4-BE49-F238E27FC236}">
                    <a16:creationId xmlns:a16="http://schemas.microsoft.com/office/drawing/2014/main" id="{E9349D9E-3735-E14A-9AF2-BAD94699FB07}"/>
                  </a:ext>
                </a:extLst>
              </p:cNvPr>
              <p:cNvSpPr/>
              <p:nvPr/>
            </p:nvSpPr>
            <p:spPr>
              <a:xfrm>
                <a:off x="627584" y="4467592"/>
                <a:ext cx="1371600" cy="45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1400" dirty="0">
                    <a:solidFill>
                      <a:prstClr val="white"/>
                    </a:solidFill>
                  </a:rPr>
                  <a:t>Seed Data</a:t>
                </a:r>
              </a:p>
            </p:txBody>
          </p:sp>
          <p:sp>
            <p:nvSpPr>
              <p:cNvPr id="21" name="Rectangle 20">
                <a:extLst>
                  <a:ext uri="{FF2B5EF4-FFF2-40B4-BE49-F238E27FC236}">
                    <a16:creationId xmlns:a16="http://schemas.microsoft.com/office/drawing/2014/main" id="{A06926DE-7FA8-6542-9F07-8AC64D205721}"/>
                  </a:ext>
                </a:extLst>
              </p:cNvPr>
              <p:cNvSpPr/>
              <p:nvPr/>
            </p:nvSpPr>
            <p:spPr>
              <a:xfrm>
                <a:off x="2385363" y="4468429"/>
                <a:ext cx="1371600" cy="45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1400" dirty="0">
                    <a:solidFill>
                      <a:prstClr val="white"/>
                    </a:solidFill>
                  </a:rPr>
                  <a:t>Baseline Acres</a:t>
                </a:r>
              </a:p>
            </p:txBody>
          </p:sp>
          <p:sp>
            <p:nvSpPr>
              <p:cNvPr id="22" name="Rectangle 21">
                <a:extLst>
                  <a:ext uri="{FF2B5EF4-FFF2-40B4-BE49-F238E27FC236}">
                    <a16:creationId xmlns:a16="http://schemas.microsoft.com/office/drawing/2014/main" id="{84DE7E7B-B091-2849-BAB2-1FAF80DF6532}"/>
                  </a:ext>
                </a:extLst>
              </p:cNvPr>
              <p:cNvSpPr/>
              <p:nvPr/>
            </p:nvSpPr>
            <p:spPr>
              <a:xfrm>
                <a:off x="4143140" y="4468429"/>
                <a:ext cx="1371600" cy="45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1400" dirty="0">
                    <a:solidFill>
                      <a:prstClr val="white"/>
                    </a:solidFill>
                  </a:rPr>
                  <a:t>Growth</a:t>
                </a:r>
              </a:p>
            </p:txBody>
          </p:sp>
          <p:sp>
            <p:nvSpPr>
              <p:cNvPr id="23" name="Rectangle 22">
                <a:extLst>
                  <a:ext uri="{FF2B5EF4-FFF2-40B4-BE49-F238E27FC236}">
                    <a16:creationId xmlns:a16="http://schemas.microsoft.com/office/drawing/2014/main" id="{D1B9F8C9-9780-B64D-B198-C06069B68477}"/>
                  </a:ext>
                </a:extLst>
              </p:cNvPr>
              <p:cNvSpPr/>
              <p:nvPr/>
            </p:nvSpPr>
            <p:spPr>
              <a:xfrm>
                <a:off x="5900918" y="4467592"/>
                <a:ext cx="1371600" cy="45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1400" dirty="0">
                    <a:solidFill>
                      <a:prstClr val="white"/>
                    </a:solidFill>
                  </a:rPr>
                  <a:t>Seasonality</a:t>
                </a:r>
              </a:p>
            </p:txBody>
          </p:sp>
          <p:sp>
            <p:nvSpPr>
              <p:cNvPr id="24" name="Rectangle 23">
                <a:extLst>
                  <a:ext uri="{FF2B5EF4-FFF2-40B4-BE49-F238E27FC236}">
                    <a16:creationId xmlns:a16="http://schemas.microsoft.com/office/drawing/2014/main" id="{5F552DF2-3664-6042-8A6F-8C9994E4CB7A}"/>
                  </a:ext>
                </a:extLst>
              </p:cNvPr>
              <p:cNvSpPr/>
              <p:nvPr/>
            </p:nvSpPr>
            <p:spPr>
              <a:xfrm>
                <a:off x="7658696" y="4467592"/>
                <a:ext cx="1371600" cy="45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1400" dirty="0">
                    <a:solidFill>
                      <a:prstClr val="white"/>
                    </a:solidFill>
                  </a:rPr>
                  <a:t>Location</a:t>
                </a:r>
              </a:p>
            </p:txBody>
          </p:sp>
          <p:sp>
            <p:nvSpPr>
              <p:cNvPr id="40" name="Rectangle 39">
                <a:extLst>
                  <a:ext uri="{FF2B5EF4-FFF2-40B4-BE49-F238E27FC236}">
                    <a16:creationId xmlns:a16="http://schemas.microsoft.com/office/drawing/2014/main" id="{AE5E8E82-BE2C-DC4E-91E9-D4049DE53208}"/>
                  </a:ext>
                </a:extLst>
              </p:cNvPr>
              <p:cNvSpPr/>
              <p:nvPr/>
            </p:nvSpPr>
            <p:spPr>
              <a:xfrm>
                <a:off x="756398" y="1180145"/>
                <a:ext cx="1131570" cy="4999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900" dirty="0">
                    <a:solidFill>
                      <a:prstClr val="white"/>
                    </a:solidFill>
                    <a:latin typeface="Courier" pitchFamily="2" charset="0"/>
                  </a:rPr>
                  <a:t>2002 Base Year</a:t>
                </a:r>
              </a:p>
            </p:txBody>
          </p:sp>
          <p:sp>
            <p:nvSpPr>
              <p:cNvPr id="4" name="TextBox 3">
                <a:extLst>
                  <a:ext uri="{FF2B5EF4-FFF2-40B4-BE49-F238E27FC236}">
                    <a16:creationId xmlns:a16="http://schemas.microsoft.com/office/drawing/2014/main" id="{B0D30708-01E7-3A4F-B44E-A29DD8D0E795}"/>
                  </a:ext>
                </a:extLst>
              </p:cNvPr>
              <p:cNvSpPr txBox="1"/>
              <p:nvPr/>
            </p:nvSpPr>
            <p:spPr>
              <a:xfrm>
                <a:off x="88221" y="1032374"/>
                <a:ext cx="353941" cy="1444176"/>
              </a:xfrm>
              <a:prstGeom prst="rect">
                <a:avLst/>
              </a:prstGeom>
              <a:noFill/>
            </p:spPr>
            <p:txBody>
              <a:bodyPr vert="vert270" wrap="none" lIns="68579" tIns="34289" rIns="68579" bIns="34289" rtlCol="0">
                <a:spAutoFit/>
              </a:bodyPr>
              <a:lstStyle/>
              <a:p>
                <a:pPr defTabSz="685783"/>
                <a:r>
                  <a:rPr lang="en-US" sz="1400" dirty="0">
                    <a:solidFill>
                      <a:schemeClr val="bg1"/>
                    </a:solidFill>
                  </a:rPr>
                  <a:t>Round 1 (Phase IV)</a:t>
                </a:r>
              </a:p>
            </p:txBody>
          </p:sp>
          <p:sp>
            <p:nvSpPr>
              <p:cNvPr id="33" name="TextBox 32">
                <a:extLst>
                  <a:ext uri="{FF2B5EF4-FFF2-40B4-BE49-F238E27FC236}">
                    <a16:creationId xmlns:a16="http://schemas.microsoft.com/office/drawing/2014/main" id="{DD6FC4C6-0A1E-4C41-8FE7-045B494AA99F}"/>
                  </a:ext>
                </a:extLst>
              </p:cNvPr>
              <p:cNvSpPr txBox="1"/>
              <p:nvPr/>
            </p:nvSpPr>
            <p:spPr>
              <a:xfrm>
                <a:off x="72981" y="2702150"/>
                <a:ext cx="353941" cy="1466553"/>
              </a:xfrm>
              <a:prstGeom prst="rect">
                <a:avLst/>
              </a:prstGeom>
              <a:noFill/>
            </p:spPr>
            <p:txBody>
              <a:bodyPr vert="vert270" wrap="none" lIns="68579" tIns="34289" rIns="68579" bIns="34289" rtlCol="0">
                <a:spAutoFit/>
              </a:bodyPr>
              <a:lstStyle/>
              <a:p>
                <a:pPr algn="r" defTabSz="685783"/>
                <a:r>
                  <a:rPr lang="en-US" sz="1400" dirty="0">
                    <a:solidFill>
                      <a:schemeClr val="bg1"/>
                    </a:solidFill>
                  </a:rPr>
                  <a:t>Current</a:t>
                </a:r>
                <a:r>
                  <a:rPr lang="en-US" sz="1400" dirty="0">
                    <a:solidFill>
                      <a:prstClr val="black"/>
                    </a:solidFill>
                  </a:rPr>
                  <a:t> </a:t>
                </a:r>
                <a:r>
                  <a:rPr lang="en-US" sz="1400" dirty="0">
                    <a:solidFill>
                      <a:schemeClr val="bg1"/>
                    </a:solidFill>
                  </a:rPr>
                  <a:t>(Proposed)</a:t>
                </a:r>
              </a:p>
            </p:txBody>
          </p:sp>
          <p:grpSp>
            <p:nvGrpSpPr>
              <p:cNvPr id="5" name="Group 4">
                <a:extLst>
                  <a:ext uri="{FF2B5EF4-FFF2-40B4-BE49-F238E27FC236}">
                    <a16:creationId xmlns:a16="http://schemas.microsoft.com/office/drawing/2014/main" id="{4B7CD1C6-BA80-ED4E-99FC-EF7A0DA6A9E3}"/>
                  </a:ext>
                </a:extLst>
              </p:cNvPr>
              <p:cNvGrpSpPr/>
              <p:nvPr/>
            </p:nvGrpSpPr>
            <p:grpSpPr>
              <a:xfrm>
                <a:off x="756398" y="2915212"/>
                <a:ext cx="1131570" cy="952340"/>
                <a:chOff x="2538079" y="3859952"/>
                <a:chExt cx="1485297" cy="1269787"/>
              </a:xfrm>
            </p:grpSpPr>
            <p:sp>
              <p:nvSpPr>
                <p:cNvPr id="48" name="Rectangle 47">
                  <a:extLst>
                    <a:ext uri="{FF2B5EF4-FFF2-40B4-BE49-F238E27FC236}">
                      <a16:creationId xmlns:a16="http://schemas.microsoft.com/office/drawing/2014/main" id="{A73D4E42-2F25-884C-993C-9AD1F0EE6B96}"/>
                    </a:ext>
                  </a:extLst>
                </p:cNvPr>
                <p:cNvSpPr/>
                <p:nvPr/>
              </p:nvSpPr>
              <p:spPr>
                <a:xfrm>
                  <a:off x="2538079" y="3859952"/>
                  <a:ext cx="1485297" cy="12697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83"/>
                  <a:r>
                    <a:rPr lang="en-US" sz="900" dirty="0">
                      <a:solidFill>
                        <a:prstClr val="white"/>
                      </a:solidFill>
                      <a:latin typeface="Courier" pitchFamily="2" charset="0"/>
                    </a:rPr>
                    <a:t>Probability Distributions</a:t>
                  </a:r>
                </a:p>
              </p:txBody>
            </p:sp>
            <p:pic>
              <p:nvPicPr>
                <p:cNvPr id="34" name="Picture 33">
                  <a:extLst>
                    <a:ext uri="{FF2B5EF4-FFF2-40B4-BE49-F238E27FC236}">
                      <a16:creationId xmlns:a16="http://schemas.microsoft.com/office/drawing/2014/main" id="{0B5D1D3F-E668-EA45-A307-92D54B52AB0E}"/>
                    </a:ext>
                  </a:extLst>
                </p:cNvPr>
                <p:cNvPicPr>
                  <a:picLocks noChangeAspect="1"/>
                </p:cNvPicPr>
                <p:nvPr/>
              </p:nvPicPr>
              <p:blipFill>
                <a:blip r:embed="rId3"/>
                <a:stretch>
                  <a:fillRect/>
                </a:stretch>
              </p:blipFill>
              <p:spPr>
                <a:xfrm>
                  <a:off x="2899160" y="4286921"/>
                  <a:ext cx="763134" cy="814872"/>
                </a:xfrm>
                <a:prstGeom prst="rect">
                  <a:avLst/>
                </a:prstGeom>
              </p:spPr>
            </p:pic>
          </p:grpSp>
          <p:grpSp>
            <p:nvGrpSpPr>
              <p:cNvPr id="18" name="Group 17">
                <a:extLst>
                  <a:ext uri="{FF2B5EF4-FFF2-40B4-BE49-F238E27FC236}">
                    <a16:creationId xmlns:a16="http://schemas.microsoft.com/office/drawing/2014/main" id="{229EDD61-2FD5-4F45-AB71-0BFC48231B49}"/>
                  </a:ext>
                </a:extLst>
              </p:cNvPr>
              <p:cNvGrpSpPr/>
              <p:nvPr/>
            </p:nvGrpSpPr>
            <p:grpSpPr>
              <a:xfrm>
                <a:off x="2514175" y="1180143"/>
                <a:ext cx="1131574" cy="1116733"/>
                <a:chOff x="3280721" y="1783322"/>
                <a:chExt cx="1485302" cy="1488977"/>
              </a:xfrm>
            </p:grpSpPr>
            <p:sp>
              <p:nvSpPr>
                <p:cNvPr id="49" name="Rectangle 48">
                  <a:extLst>
                    <a:ext uri="{FF2B5EF4-FFF2-40B4-BE49-F238E27FC236}">
                      <a16:creationId xmlns:a16="http://schemas.microsoft.com/office/drawing/2014/main" id="{C7AFAC5A-E3C8-534E-B9D2-FCBC9800B4EC}"/>
                    </a:ext>
                  </a:extLst>
                </p:cNvPr>
                <p:cNvSpPr/>
                <p:nvPr/>
              </p:nvSpPr>
              <p:spPr>
                <a:xfrm>
                  <a:off x="3280726" y="1783322"/>
                  <a:ext cx="1485297" cy="6665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900" dirty="0">
                      <a:solidFill>
                        <a:prstClr val="white"/>
                      </a:solidFill>
                      <a:latin typeface="Courier" pitchFamily="2" charset="0"/>
                    </a:rPr>
                    <a:t>National Data 2000-2003</a:t>
                  </a:r>
                  <a:br>
                    <a:rPr lang="en-US" sz="900" dirty="0">
                      <a:solidFill>
                        <a:prstClr val="white"/>
                      </a:solidFill>
                      <a:latin typeface="Courier" pitchFamily="2" charset="0"/>
                    </a:rPr>
                  </a:br>
                  <a:r>
                    <a:rPr lang="en-US" sz="900" dirty="0">
                      <a:solidFill>
                        <a:prstClr val="white"/>
                      </a:solidFill>
                      <a:latin typeface="Courier" pitchFamily="2" charset="0"/>
                    </a:rPr>
                    <a:t>Average Acres</a:t>
                  </a:r>
                </a:p>
              </p:txBody>
            </p:sp>
            <p:sp>
              <p:nvSpPr>
                <p:cNvPr id="51" name="Rectangle 50">
                  <a:extLst>
                    <a:ext uri="{FF2B5EF4-FFF2-40B4-BE49-F238E27FC236}">
                      <a16:creationId xmlns:a16="http://schemas.microsoft.com/office/drawing/2014/main" id="{2016110D-5B80-1A4E-B6B3-C4B308D3FC26}"/>
                    </a:ext>
                  </a:extLst>
                </p:cNvPr>
                <p:cNvSpPr/>
                <p:nvPr/>
              </p:nvSpPr>
              <p:spPr>
                <a:xfrm>
                  <a:off x="3280721" y="2489343"/>
                  <a:ext cx="1485296" cy="7829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800" dirty="0">
                      <a:solidFill>
                        <a:schemeClr val="bg1"/>
                      </a:solidFill>
                    </a:rPr>
                    <a:t>Randomly add/remove events from seed data, by State, until baseline acres achieved</a:t>
                  </a:r>
                </a:p>
              </p:txBody>
            </p:sp>
            <p:sp>
              <p:nvSpPr>
                <p:cNvPr id="69" name="Rectangle 68">
                  <a:extLst>
                    <a:ext uri="{FF2B5EF4-FFF2-40B4-BE49-F238E27FC236}">
                      <a16:creationId xmlns:a16="http://schemas.microsoft.com/office/drawing/2014/main" id="{C7AFAC5A-E3C8-534E-B9D2-FCBC9800B4EC}"/>
                    </a:ext>
                  </a:extLst>
                </p:cNvPr>
                <p:cNvSpPr/>
                <p:nvPr/>
              </p:nvSpPr>
              <p:spPr>
                <a:xfrm>
                  <a:off x="3280726" y="1803019"/>
                  <a:ext cx="1485297" cy="6665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900" dirty="0">
                      <a:solidFill>
                        <a:prstClr val="white"/>
                      </a:solidFill>
                      <a:latin typeface="Courier" pitchFamily="2" charset="0"/>
                    </a:rPr>
                    <a:t>National Data 2000-2003</a:t>
                  </a:r>
                  <a:br>
                    <a:rPr lang="en-US" sz="900" dirty="0">
                      <a:solidFill>
                        <a:prstClr val="white"/>
                      </a:solidFill>
                      <a:latin typeface="Courier" pitchFamily="2" charset="0"/>
                    </a:rPr>
                  </a:br>
                  <a:r>
                    <a:rPr lang="en-US" sz="900" dirty="0">
                      <a:solidFill>
                        <a:prstClr val="white"/>
                      </a:solidFill>
                      <a:latin typeface="Courier" pitchFamily="2" charset="0"/>
                    </a:rPr>
                    <a:t>Average Acres</a:t>
                  </a:r>
                </a:p>
              </p:txBody>
            </p:sp>
          </p:grpSp>
          <p:grpSp>
            <p:nvGrpSpPr>
              <p:cNvPr id="26" name="Group 25">
                <a:extLst>
                  <a:ext uri="{FF2B5EF4-FFF2-40B4-BE49-F238E27FC236}">
                    <a16:creationId xmlns:a16="http://schemas.microsoft.com/office/drawing/2014/main" id="{8502F622-2E50-C14E-B8B4-AF3A0A284433}"/>
                  </a:ext>
                </a:extLst>
              </p:cNvPr>
              <p:cNvGrpSpPr/>
              <p:nvPr/>
            </p:nvGrpSpPr>
            <p:grpSpPr>
              <a:xfrm>
                <a:off x="2514176" y="2915214"/>
                <a:ext cx="1131570" cy="1087561"/>
                <a:chOff x="3408354" y="4090150"/>
                <a:chExt cx="1485298" cy="1450081"/>
              </a:xfrm>
            </p:grpSpPr>
            <p:sp>
              <p:nvSpPr>
                <p:cNvPr id="50" name="Rectangle 49">
                  <a:extLst>
                    <a:ext uri="{FF2B5EF4-FFF2-40B4-BE49-F238E27FC236}">
                      <a16:creationId xmlns:a16="http://schemas.microsoft.com/office/drawing/2014/main" id="{11362407-4041-4942-AD01-C5A39F9A9915}"/>
                    </a:ext>
                  </a:extLst>
                </p:cNvPr>
                <p:cNvSpPr/>
                <p:nvPr/>
              </p:nvSpPr>
              <p:spPr>
                <a:xfrm>
                  <a:off x="3408355" y="4090150"/>
                  <a:ext cx="1485297" cy="6665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900" dirty="0">
                      <a:solidFill>
                        <a:prstClr val="white"/>
                      </a:solidFill>
                      <a:latin typeface="Courier" pitchFamily="2" charset="0"/>
                    </a:rPr>
                    <a:t>National Data 2013-2017</a:t>
                  </a:r>
                  <a:br>
                    <a:rPr lang="en-US" sz="900" dirty="0">
                      <a:solidFill>
                        <a:prstClr val="white"/>
                      </a:solidFill>
                      <a:latin typeface="Courier" pitchFamily="2" charset="0"/>
                    </a:rPr>
                  </a:br>
                  <a:r>
                    <a:rPr lang="en-US" sz="900" dirty="0">
                      <a:solidFill>
                        <a:prstClr val="white"/>
                      </a:solidFill>
                      <a:latin typeface="Courier" pitchFamily="2" charset="0"/>
                    </a:rPr>
                    <a:t>Average Acres</a:t>
                  </a:r>
                </a:p>
              </p:txBody>
            </p:sp>
            <p:sp>
              <p:nvSpPr>
                <p:cNvPr id="52" name="Rectangle 51">
                  <a:extLst>
                    <a:ext uri="{FF2B5EF4-FFF2-40B4-BE49-F238E27FC236}">
                      <a16:creationId xmlns:a16="http://schemas.microsoft.com/office/drawing/2014/main" id="{ED9807C6-74AA-AC42-84A4-E790130CB88B}"/>
                    </a:ext>
                  </a:extLst>
                </p:cNvPr>
                <p:cNvSpPr/>
                <p:nvPr/>
              </p:nvSpPr>
              <p:spPr>
                <a:xfrm>
                  <a:off x="3408354" y="4757276"/>
                  <a:ext cx="1485297" cy="782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800" dirty="0">
                      <a:solidFill>
                        <a:schemeClr val="bg1"/>
                      </a:solidFill>
                    </a:rPr>
                    <a:t>Grow ecoregion datasets by sampling P.D.F.’s until Nat’l baseline acres achieved</a:t>
                  </a:r>
                </a:p>
              </p:txBody>
            </p:sp>
          </p:grpSp>
          <p:sp>
            <p:nvSpPr>
              <p:cNvPr id="53" name="Rectangle 52">
                <a:extLst>
                  <a:ext uri="{FF2B5EF4-FFF2-40B4-BE49-F238E27FC236}">
                    <a16:creationId xmlns:a16="http://schemas.microsoft.com/office/drawing/2014/main" id="{E70C7F4B-AC38-EB46-B856-DD22A1ACFAA7}"/>
                  </a:ext>
                </a:extLst>
              </p:cNvPr>
              <p:cNvSpPr/>
              <p:nvPr/>
            </p:nvSpPr>
            <p:spPr>
              <a:xfrm>
                <a:off x="4271954" y="1180145"/>
                <a:ext cx="1131570" cy="4999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900" dirty="0">
                    <a:solidFill>
                      <a:prstClr val="white"/>
                    </a:solidFill>
                    <a:latin typeface="Courier" pitchFamily="2" charset="0"/>
                  </a:rPr>
                  <a:t>Base Year Event Actuals</a:t>
                </a:r>
              </a:p>
            </p:txBody>
          </p:sp>
          <p:grpSp>
            <p:nvGrpSpPr>
              <p:cNvPr id="27" name="Group 26">
                <a:extLst>
                  <a:ext uri="{FF2B5EF4-FFF2-40B4-BE49-F238E27FC236}">
                    <a16:creationId xmlns:a16="http://schemas.microsoft.com/office/drawing/2014/main" id="{7F29D667-4625-314C-9ECE-D038B623A1B4}"/>
                  </a:ext>
                </a:extLst>
              </p:cNvPr>
              <p:cNvGrpSpPr/>
              <p:nvPr/>
            </p:nvGrpSpPr>
            <p:grpSpPr>
              <a:xfrm>
                <a:off x="4271954" y="2915212"/>
                <a:ext cx="1131570" cy="1087560"/>
                <a:chOff x="5624426" y="4090150"/>
                <a:chExt cx="1485298" cy="1450080"/>
              </a:xfrm>
            </p:grpSpPr>
            <p:sp>
              <p:nvSpPr>
                <p:cNvPr id="54" name="Rectangle 53">
                  <a:extLst>
                    <a:ext uri="{FF2B5EF4-FFF2-40B4-BE49-F238E27FC236}">
                      <a16:creationId xmlns:a16="http://schemas.microsoft.com/office/drawing/2014/main" id="{D6050CD6-D79B-A24E-9475-DE953F9B3AE4}"/>
                    </a:ext>
                  </a:extLst>
                </p:cNvPr>
                <p:cNvSpPr/>
                <p:nvPr/>
              </p:nvSpPr>
              <p:spPr>
                <a:xfrm>
                  <a:off x="5624427" y="4090150"/>
                  <a:ext cx="1485297" cy="6665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900" dirty="0">
                      <a:solidFill>
                        <a:prstClr val="white"/>
                      </a:solidFill>
                      <a:latin typeface="Courier" pitchFamily="2" charset="0"/>
                    </a:rPr>
                    <a:t>Generic curves from PMDETAIL database</a:t>
                  </a:r>
                </a:p>
              </p:txBody>
            </p:sp>
            <p:sp>
              <p:nvSpPr>
                <p:cNvPr id="55" name="Rectangle 54">
                  <a:extLst>
                    <a:ext uri="{FF2B5EF4-FFF2-40B4-BE49-F238E27FC236}">
                      <a16:creationId xmlns:a16="http://schemas.microsoft.com/office/drawing/2014/main" id="{F298B83F-A7FB-2D44-9C32-99B16BAEF46B}"/>
                    </a:ext>
                  </a:extLst>
                </p:cNvPr>
                <p:cNvSpPr/>
                <p:nvPr/>
              </p:nvSpPr>
              <p:spPr>
                <a:xfrm>
                  <a:off x="5624426" y="4757275"/>
                  <a:ext cx="1485297" cy="782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800" dirty="0">
                      <a:solidFill>
                        <a:schemeClr val="bg1"/>
                      </a:solidFill>
                    </a:rPr>
                    <a:t>Distributions of days by size bin [by ecoregion]; allocate growth evenly across days</a:t>
                  </a:r>
                </a:p>
              </p:txBody>
            </p:sp>
          </p:grpSp>
          <p:sp>
            <p:nvSpPr>
              <p:cNvPr id="56" name="Rectangle 55">
                <a:extLst>
                  <a:ext uri="{FF2B5EF4-FFF2-40B4-BE49-F238E27FC236}">
                    <a16:creationId xmlns:a16="http://schemas.microsoft.com/office/drawing/2014/main" id="{1D33281A-5A43-D549-AF4C-496CD6D98394}"/>
                  </a:ext>
                </a:extLst>
              </p:cNvPr>
              <p:cNvSpPr/>
              <p:nvPr/>
            </p:nvSpPr>
            <p:spPr>
              <a:xfrm>
                <a:off x="6030752" y="2915214"/>
                <a:ext cx="1131570" cy="4999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900" dirty="0">
                    <a:solidFill>
                      <a:prstClr val="white"/>
                    </a:solidFill>
                    <a:latin typeface="Courier" pitchFamily="2" charset="0"/>
                  </a:rPr>
                  <a:t>Histograms by ecoregion from MTBS</a:t>
                </a:r>
              </a:p>
            </p:txBody>
          </p:sp>
          <p:sp>
            <p:nvSpPr>
              <p:cNvPr id="57" name="Rectangle 56">
                <a:extLst>
                  <a:ext uri="{FF2B5EF4-FFF2-40B4-BE49-F238E27FC236}">
                    <a16:creationId xmlns:a16="http://schemas.microsoft.com/office/drawing/2014/main" id="{7436702E-4068-AE4F-933A-420AF81FC19A}"/>
                  </a:ext>
                </a:extLst>
              </p:cNvPr>
              <p:cNvSpPr/>
              <p:nvPr/>
            </p:nvSpPr>
            <p:spPr>
              <a:xfrm>
                <a:off x="6031556" y="3415558"/>
                <a:ext cx="1131570" cy="587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800" dirty="0">
                    <a:solidFill>
                      <a:sysClr val="windowText" lastClr="000000"/>
                    </a:solidFill>
                  </a:rPr>
                  <a:t>Randomly sample histograms to date fires </a:t>
                </a:r>
              </a:p>
            </p:txBody>
          </p:sp>
          <p:sp>
            <p:nvSpPr>
              <p:cNvPr id="58" name="Rectangle 57">
                <a:extLst>
                  <a:ext uri="{FF2B5EF4-FFF2-40B4-BE49-F238E27FC236}">
                    <a16:creationId xmlns:a16="http://schemas.microsoft.com/office/drawing/2014/main" id="{E7D6497B-B1C9-D340-B231-2CEC30F212D8}"/>
                  </a:ext>
                </a:extLst>
              </p:cNvPr>
              <p:cNvSpPr/>
              <p:nvPr/>
            </p:nvSpPr>
            <p:spPr>
              <a:xfrm>
                <a:off x="6029731" y="1180145"/>
                <a:ext cx="1131570" cy="4999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900" dirty="0">
                    <a:solidFill>
                      <a:prstClr val="white"/>
                    </a:solidFill>
                    <a:latin typeface="Courier" pitchFamily="2" charset="0"/>
                  </a:rPr>
                  <a:t>Base Year Event Actuals</a:t>
                </a:r>
              </a:p>
            </p:txBody>
          </p:sp>
          <p:sp>
            <p:nvSpPr>
              <p:cNvPr id="59" name="Rectangle 58">
                <a:extLst>
                  <a:ext uri="{FF2B5EF4-FFF2-40B4-BE49-F238E27FC236}">
                    <a16:creationId xmlns:a16="http://schemas.microsoft.com/office/drawing/2014/main" id="{063E31B5-F8D1-1A46-A0F3-C5165F49A25F}"/>
                  </a:ext>
                </a:extLst>
              </p:cNvPr>
              <p:cNvSpPr/>
              <p:nvPr/>
            </p:nvSpPr>
            <p:spPr>
              <a:xfrm>
                <a:off x="7786397" y="1180145"/>
                <a:ext cx="1131570" cy="4999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900" dirty="0">
                    <a:solidFill>
                      <a:prstClr val="white"/>
                    </a:solidFill>
                    <a:latin typeface="Courier" pitchFamily="2" charset="0"/>
                  </a:rPr>
                  <a:t>Base Year Event Actuals</a:t>
                </a:r>
              </a:p>
            </p:txBody>
          </p:sp>
          <p:grpSp>
            <p:nvGrpSpPr>
              <p:cNvPr id="62" name="Group 61">
                <a:extLst>
                  <a:ext uri="{FF2B5EF4-FFF2-40B4-BE49-F238E27FC236}">
                    <a16:creationId xmlns:a16="http://schemas.microsoft.com/office/drawing/2014/main" id="{92DA98F7-3DFC-A142-B505-E2820D685FE6}"/>
                  </a:ext>
                </a:extLst>
              </p:cNvPr>
              <p:cNvGrpSpPr/>
              <p:nvPr/>
            </p:nvGrpSpPr>
            <p:grpSpPr>
              <a:xfrm>
                <a:off x="7786397" y="2915214"/>
                <a:ext cx="1131570" cy="1086425"/>
                <a:chOff x="10310354" y="4090149"/>
                <a:chExt cx="1508760" cy="1448567"/>
              </a:xfrm>
            </p:grpSpPr>
            <p:sp>
              <p:nvSpPr>
                <p:cNvPr id="60" name="Rectangle 59">
                  <a:extLst>
                    <a:ext uri="{FF2B5EF4-FFF2-40B4-BE49-F238E27FC236}">
                      <a16:creationId xmlns:a16="http://schemas.microsoft.com/office/drawing/2014/main" id="{05BF6B6C-8BCD-8C48-A405-C9322EEE65D1}"/>
                    </a:ext>
                  </a:extLst>
                </p:cNvPr>
                <p:cNvSpPr/>
                <p:nvPr/>
              </p:nvSpPr>
              <p:spPr>
                <a:xfrm>
                  <a:off x="10310354" y="4090149"/>
                  <a:ext cx="1508760" cy="6665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900" dirty="0">
                      <a:solidFill>
                        <a:prstClr val="white"/>
                      </a:solidFill>
                      <a:latin typeface="Courier" pitchFamily="2" charset="0"/>
                    </a:rPr>
                    <a:t>“burnable area” from FCCS</a:t>
                  </a:r>
                </a:p>
              </p:txBody>
            </p:sp>
            <p:sp>
              <p:nvSpPr>
                <p:cNvPr id="61" name="Rectangle 60">
                  <a:extLst>
                    <a:ext uri="{FF2B5EF4-FFF2-40B4-BE49-F238E27FC236}">
                      <a16:creationId xmlns:a16="http://schemas.microsoft.com/office/drawing/2014/main" id="{EAC8CD0A-82AA-974E-BF51-C689D8532F3A}"/>
                    </a:ext>
                  </a:extLst>
                </p:cNvPr>
                <p:cNvSpPr/>
                <p:nvPr/>
              </p:nvSpPr>
              <p:spPr>
                <a:xfrm>
                  <a:off x="10313529" y="4755761"/>
                  <a:ext cx="1505585" cy="782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800" dirty="0">
                      <a:solidFill>
                        <a:schemeClr val="bg1"/>
                      </a:solidFill>
                    </a:rPr>
                    <a:t>Monte Carlo method to place fires on burnable area within ecoregions</a:t>
                  </a:r>
                </a:p>
              </p:txBody>
            </p:sp>
          </p:grpSp>
          <p:cxnSp>
            <p:nvCxnSpPr>
              <p:cNvPr id="65" name="Straight Connector 64">
                <a:extLst>
                  <a:ext uri="{FF2B5EF4-FFF2-40B4-BE49-F238E27FC236}">
                    <a16:creationId xmlns:a16="http://schemas.microsoft.com/office/drawing/2014/main" id="{02C715CF-26D7-9D44-BD2B-CFFC9D32FC34}"/>
                  </a:ext>
                </a:extLst>
              </p:cNvPr>
              <p:cNvCxnSpPr/>
              <p:nvPr/>
            </p:nvCxnSpPr>
            <p:spPr>
              <a:xfrm>
                <a:off x="148383" y="2589350"/>
                <a:ext cx="895149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0D30708-01E7-3A4F-B44E-A29DD8D0E795}"/>
                  </a:ext>
                </a:extLst>
              </p:cNvPr>
              <p:cNvSpPr txBox="1"/>
              <p:nvPr/>
            </p:nvSpPr>
            <p:spPr>
              <a:xfrm>
                <a:off x="100295" y="1032374"/>
                <a:ext cx="353941" cy="1444176"/>
              </a:xfrm>
              <a:prstGeom prst="rect">
                <a:avLst/>
              </a:prstGeom>
              <a:noFill/>
            </p:spPr>
            <p:txBody>
              <a:bodyPr vert="vert270" wrap="none" lIns="68579" tIns="34289" rIns="68579" bIns="34289" rtlCol="0">
                <a:spAutoFit/>
              </a:bodyPr>
              <a:lstStyle/>
              <a:p>
                <a:pPr defTabSz="685783"/>
                <a:r>
                  <a:rPr lang="en-US" sz="1400" dirty="0">
                    <a:solidFill>
                      <a:schemeClr val="bg1"/>
                    </a:solidFill>
                  </a:rPr>
                  <a:t>Round 1 (Phase IV)</a:t>
                </a:r>
              </a:p>
            </p:txBody>
          </p:sp>
          <p:sp>
            <p:nvSpPr>
              <p:cNvPr id="68" name="Rectangle 67">
                <a:extLst>
                  <a:ext uri="{FF2B5EF4-FFF2-40B4-BE49-F238E27FC236}">
                    <a16:creationId xmlns:a16="http://schemas.microsoft.com/office/drawing/2014/main" id="{AE5E8E82-BE2C-DC4E-91E9-D4049DE53208}"/>
                  </a:ext>
                </a:extLst>
              </p:cNvPr>
              <p:cNvSpPr/>
              <p:nvPr/>
            </p:nvSpPr>
            <p:spPr>
              <a:xfrm>
                <a:off x="756398" y="1194918"/>
                <a:ext cx="1131570" cy="4999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900" dirty="0">
                    <a:solidFill>
                      <a:prstClr val="white"/>
                    </a:solidFill>
                    <a:latin typeface="Courier" pitchFamily="2" charset="0"/>
                  </a:rPr>
                  <a:t>2002 Base Year</a:t>
                </a:r>
              </a:p>
            </p:txBody>
          </p:sp>
          <p:sp>
            <p:nvSpPr>
              <p:cNvPr id="71" name="Rectangle 70">
                <a:extLst>
                  <a:ext uri="{FF2B5EF4-FFF2-40B4-BE49-F238E27FC236}">
                    <a16:creationId xmlns:a16="http://schemas.microsoft.com/office/drawing/2014/main" id="{E70C7F4B-AC38-EB46-B856-DD22A1ACFAA7}"/>
                  </a:ext>
                </a:extLst>
              </p:cNvPr>
              <p:cNvSpPr/>
              <p:nvPr/>
            </p:nvSpPr>
            <p:spPr>
              <a:xfrm>
                <a:off x="4271954" y="1194918"/>
                <a:ext cx="1131570" cy="4999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900" dirty="0">
                    <a:solidFill>
                      <a:prstClr val="white"/>
                    </a:solidFill>
                    <a:latin typeface="Courier" pitchFamily="2" charset="0"/>
                  </a:rPr>
                  <a:t>Base Year Event Actuals</a:t>
                </a:r>
              </a:p>
            </p:txBody>
          </p:sp>
          <p:sp>
            <p:nvSpPr>
              <p:cNvPr id="72" name="Rectangle 71">
                <a:extLst>
                  <a:ext uri="{FF2B5EF4-FFF2-40B4-BE49-F238E27FC236}">
                    <a16:creationId xmlns:a16="http://schemas.microsoft.com/office/drawing/2014/main" id="{E7D6497B-B1C9-D340-B231-2CEC30F212D8}"/>
                  </a:ext>
                </a:extLst>
              </p:cNvPr>
              <p:cNvSpPr/>
              <p:nvPr/>
            </p:nvSpPr>
            <p:spPr>
              <a:xfrm>
                <a:off x="6029731" y="1194918"/>
                <a:ext cx="1131570" cy="4999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900" dirty="0">
                    <a:solidFill>
                      <a:prstClr val="white"/>
                    </a:solidFill>
                    <a:latin typeface="Courier" pitchFamily="2" charset="0"/>
                  </a:rPr>
                  <a:t>Base Year Event Actuals</a:t>
                </a:r>
              </a:p>
            </p:txBody>
          </p:sp>
        </p:grpSp>
        <p:pic>
          <p:nvPicPr>
            <p:cNvPr id="66" name="Picture 65">
              <a:extLst>
                <a:ext uri="{FF2B5EF4-FFF2-40B4-BE49-F238E27FC236}">
                  <a16:creationId xmlns:a16="http://schemas.microsoft.com/office/drawing/2014/main" id="{DEA3722A-1F90-184C-AF8E-7D42BC5B565C}"/>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Lst>
            </a:blip>
            <a:srcRect l="8272" t="55041" r="18024" b="7437"/>
            <a:stretch/>
          </p:blipFill>
          <p:spPr>
            <a:xfrm>
              <a:off x="6018221" y="3221702"/>
              <a:ext cx="1097280" cy="525149"/>
            </a:xfrm>
            <a:prstGeom prst="rect">
              <a:avLst/>
            </a:prstGeom>
          </p:spPr>
        </p:pic>
      </p:grpSp>
    </p:spTree>
    <p:extLst>
      <p:ext uri="{BB962C8B-B14F-4D97-AF65-F5344CB8AC3E}">
        <p14:creationId xmlns:p14="http://schemas.microsoft.com/office/powerpoint/2010/main" val="3663443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94D00B8-DEFE-544F-9950-246B4D6C69DE}"/>
              </a:ext>
            </a:extLst>
          </p:cNvPr>
          <p:cNvPicPr>
            <a:picLocks noChangeAspect="1"/>
          </p:cNvPicPr>
          <p:nvPr/>
        </p:nvPicPr>
        <p:blipFill>
          <a:blip r:embed="rId3"/>
          <a:stretch>
            <a:fillRect/>
          </a:stretch>
        </p:blipFill>
        <p:spPr>
          <a:xfrm>
            <a:off x="5029202" y="0"/>
            <a:ext cx="3897695" cy="5143500"/>
          </a:xfrm>
          <a:prstGeom prst="rect">
            <a:avLst/>
          </a:prstGeom>
          <a:solidFill>
            <a:schemeClr val="bg1">
              <a:lumMod val="95000"/>
            </a:schemeClr>
          </a:solidFill>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4234" t="9267" r="15856" b="9814"/>
          <a:stretch/>
        </p:blipFill>
        <p:spPr>
          <a:xfrm>
            <a:off x="152400" y="1962150"/>
            <a:ext cx="4762395" cy="3062416"/>
          </a:xfrm>
          <a:prstGeom prst="rect">
            <a:avLst/>
          </a:prstGeom>
        </p:spPr>
      </p:pic>
      <p:sp>
        <p:nvSpPr>
          <p:cNvPr id="5" name="Content Placeholder 2"/>
          <p:cNvSpPr>
            <a:spLocks noGrp="1"/>
          </p:cNvSpPr>
          <p:nvPr>
            <p:ph idx="1"/>
          </p:nvPr>
        </p:nvSpPr>
        <p:spPr>
          <a:xfrm>
            <a:off x="207437" y="590550"/>
            <a:ext cx="4652319" cy="1338134"/>
          </a:xfrm>
        </p:spPr>
        <p:txBody>
          <a:bodyPr>
            <a:noAutofit/>
          </a:bodyPr>
          <a:lstStyle/>
          <a:p>
            <a:pPr marL="0" indent="0">
              <a:buNone/>
            </a:pPr>
            <a:r>
              <a:rPr lang="en-US" sz="1400"/>
              <a:t>The resulting activity dataset </a:t>
            </a:r>
            <a:endParaRPr lang="en-US" sz="1400" smtClean="0"/>
          </a:p>
          <a:p>
            <a:r>
              <a:rPr lang="en-US" sz="1400" smtClean="0"/>
              <a:t>reflects </a:t>
            </a:r>
            <a:r>
              <a:rPr lang="en-US" sz="1400"/>
              <a:t>the variability between </a:t>
            </a:r>
            <a:r>
              <a:rPr lang="en-US" sz="1400" smtClean="0"/>
              <a:t>ecoregions</a:t>
            </a:r>
          </a:p>
          <a:p>
            <a:r>
              <a:rPr lang="en-US" sz="1400" smtClean="0"/>
              <a:t>locates </a:t>
            </a:r>
            <a:r>
              <a:rPr lang="en-US" sz="1400"/>
              <a:t>fires across the </a:t>
            </a:r>
            <a:r>
              <a:rPr lang="en-US" sz="1400" smtClean="0"/>
              <a:t>domain.</a:t>
            </a:r>
          </a:p>
          <a:p>
            <a:pPr marL="0" indent="0">
              <a:buNone/>
            </a:pPr>
            <a:r>
              <a:rPr lang="en-US" sz="1400" smtClean="0"/>
              <a:t>Baseline emissions will then be calculated from the activity data and submitted to the RH modelers.</a:t>
            </a:r>
          </a:p>
          <a:p>
            <a:endParaRPr lang="en-US" sz="1600"/>
          </a:p>
          <a:p>
            <a:endParaRPr lang="en-US" smtClean="0"/>
          </a:p>
        </p:txBody>
      </p:sp>
      <p:sp>
        <p:nvSpPr>
          <p:cNvPr id="6" name="Title 1"/>
          <p:cNvSpPr>
            <a:spLocks noGrp="1"/>
          </p:cNvSpPr>
          <p:nvPr>
            <p:ph type="title"/>
          </p:nvPr>
        </p:nvSpPr>
        <p:spPr>
          <a:xfrm>
            <a:off x="132233" y="57150"/>
            <a:ext cx="4782562" cy="685800"/>
          </a:xfrm>
        </p:spPr>
        <p:txBody>
          <a:bodyPr>
            <a:normAutofit/>
          </a:bodyPr>
          <a:lstStyle/>
          <a:p>
            <a:pPr algn="ctr"/>
            <a:r>
              <a:rPr lang="en-US" sz="2000" smtClean="0"/>
              <a:t>Representative Baseline Fire EI</a:t>
            </a:r>
            <a:endParaRPr lang="en-US" sz="2000"/>
          </a:p>
        </p:txBody>
      </p:sp>
    </p:spTree>
    <p:extLst>
      <p:ext uri="{BB962C8B-B14F-4D97-AF65-F5344CB8AC3E}">
        <p14:creationId xmlns:p14="http://schemas.microsoft.com/office/powerpoint/2010/main" val="639762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3" y="57150"/>
            <a:ext cx="2489945" cy="1143000"/>
          </a:xfrm>
        </p:spPr>
        <p:txBody>
          <a:bodyPr>
            <a:normAutofit/>
          </a:bodyPr>
          <a:lstStyle/>
          <a:p>
            <a:pPr algn="ctr"/>
            <a:r>
              <a:rPr lang="en-US" sz="2000" smtClean="0"/>
              <a:t>Future Fire Scenarios</a:t>
            </a:r>
            <a:endParaRPr lang="en-US" sz="2000"/>
          </a:p>
        </p:txBody>
      </p:sp>
      <p:sp>
        <p:nvSpPr>
          <p:cNvPr id="3" name="Content Placeholder 2"/>
          <p:cNvSpPr>
            <a:spLocks noGrp="1"/>
          </p:cNvSpPr>
          <p:nvPr>
            <p:ph idx="1"/>
          </p:nvPr>
        </p:nvSpPr>
        <p:spPr>
          <a:xfrm>
            <a:off x="152400" y="1200154"/>
            <a:ext cx="2642345" cy="3394472"/>
          </a:xfrm>
        </p:spPr>
        <p:txBody>
          <a:bodyPr>
            <a:noAutofit/>
          </a:bodyPr>
          <a:lstStyle/>
          <a:p>
            <a:r>
              <a:rPr lang="en-US" sz="1600" smtClean="0"/>
              <a:t>Future fire scenarios that aim to characterize model sensitivity to increased wildfire and Rx fire will be developed using the same methodological basis as the representative baseline inventory just described.</a:t>
            </a:r>
          </a:p>
          <a:p>
            <a:endParaRPr lang="en-US" smtClean="0"/>
          </a:p>
        </p:txBody>
      </p:sp>
      <p:pic>
        <p:nvPicPr>
          <p:cNvPr id="8" name="Picture 7"/>
          <p:cNvPicPr/>
          <p:nvPr/>
        </p:nvPicPr>
        <p:blipFill>
          <a:blip r:embed="rId3"/>
          <a:stretch>
            <a:fillRect/>
          </a:stretch>
        </p:blipFill>
        <p:spPr>
          <a:xfrm>
            <a:off x="2971800" y="73877"/>
            <a:ext cx="6010621" cy="4520749"/>
          </a:xfrm>
          <a:prstGeom prst="rect">
            <a:avLst/>
          </a:prstGeom>
        </p:spPr>
      </p:pic>
      <p:sp>
        <p:nvSpPr>
          <p:cNvPr id="4" name="Rectangle 3"/>
          <p:cNvSpPr/>
          <p:nvPr/>
        </p:nvSpPr>
        <p:spPr>
          <a:xfrm>
            <a:off x="2971800" y="3790950"/>
            <a:ext cx="5943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257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template-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powerpoint-template-blue</Template>
  <TotalTime>160</TotalTime>
  <Words>754</Words>
  <Application>Microsoft Office PowerPoint</Application>
  <PresentationFormat>On-screen Show (16:9)</PresentationFormat>
  <Paragraphs>73</Paragraphs>
  <Slides>10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Courier</vt:lpstr>
      <vt:lpstr>Tahoma</vt:lpstr>
      <vt:lpstr>Times New Roman</vt:lpstr>
      <vt:lpstr>powerpoint-template-blue</vt:lpstr>
      <vt:lpstr>1_powerpoint-template-blue</vt:lpstr>
      <vt:lpstr>Fire Emissions and Smoke Management Plans</vt:lpstr>
      <vt:lpstr>Summary of Current Work</vt:lpstr>
      <vt:lpstr>Representative Baseline Fire EI</vt:lpstr>
      <vt:lpstr>Representative Baseline Fire EI</vt:lpstr>
      <vt:lpstr>Representative Baseline Fire EI</vt:lpstr>
      <vt:lpstr>Representative Baseline Fire EI</vt:lpstr>
      <vt:lpstr>Representative Baseline Fire EI – Wildfire Workflow</vt:lpstr>
      <vt:lpstr>Representative Baseline Fire EI</vt:lpstr>
      <vt:lpstr>Future Fire Scenarios</vt:lpstr>
      <vt:lpstr>Map-based SMP Info Portal</vt:lpstr>
    </vt:vector>
  </TitlesOfParts>
  <Company>Idaho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Strachan</dc:creator>
  <cp:lastModifiedBy>Moore, Tom</cp:lastModifiedBy>
  <cp:revision>31</cp:revision>
  <dcterms:created xsi:type="dcterms:W3CDTF">2019-06-19T19:45:52Z</dcterms:created>
  <dcterms:modified xsi:type="dcterms:W3CDTF">2019-06-19T23:14:48Z</dcterms:modified>
</cp:coreProperties>
</file>